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0" r:id="rId4"/>
    <p:sldId id="283" r:id="rId5"/>
    <p:sldId id="258" r:id="rId6"/>
    <p:sldId id="259" r:id="rId7"/>
    <p:sldId id="260" r:id="rId8"/>
    <p:sldId id="261" r:id="rId9"/>
    <p:sldId id="262" r:id="rId10"/>
    <p:sldId id="263" r:id="rId11"/>
    <p:sldId id="264" r:id="rId12"/>
    <p:sldId id="265" r:id="rId13"/>
    <p:sldId id="266" r:id="rId14"/>
    <p:sldId id="267" r:id="rId15"/>
    <p:sldId id="269" r:id="rId16"/>
    <p:sldId id="270" r:id="rId17"/>
    <p:sldId id="271" r:id="rId18"/>
    <p:sldId id="272" r:id="rId19"/>
    <p:sldId id="286" r:id="rId20"/>
    <p:sldId id="291" r:id="rId21"/>
    <p:sldId id="268" r:id="rId22"/>
    <p:sldId id="273" r:id="rId23"/>
    <p:sldId id="274" r:id="rId24"/>
    <p:sldId id="288" r:id="rId25"/>
    <p:sldId id="287" r:id="rId26"/>
    <p:sldId id="275" r:id="rId27"/>
    <p:sldId id="292" r:id="rId28"/>
    <p:sldId id="276" r:id="rId29"/>
    <p:sldId id="277" r:id="rId30"/>
    <p:sldId id="293" r:id="rId31"/>
    <p:sldId id="294" r:id="rId32"/>
    <p:sldId id="289" r:id="rId33"/>
    <p:sldId id="281" r:id="rId34"/>
    <p:sldId id="284" r:id="rId35"/>
    <p:sldId id="285" r:id="rId36"/>
    <p:sldId id="279" r:id="rId37"/>
    <p:sldId id="28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de-DE"/>
              <a:t>Mastertitelformat bearbeiten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7/21/2022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e-DE"/>
              <a:t>Bild durch Klicken auf Symbol hinzufügen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de-DE"/>
              <a:t>Mastertitelformat bearbeiten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de-DE"/>
              <a:t>Mastertitelformat bearbeiten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7/21/2022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de-DE"/>
              <a:t>Mastertitelformat bearbeiten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7/21/2022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de-DE"/>
              <a:t>Mastertitelformat bearbeiten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41410" y="3073397"/>
            <a:ext cx="4878391"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073397"/>
            <a:ext cx="4875210"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7/21/2022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1693A-9A5F-E78F-5D47-9F80919389B9}"/>
              </a:ext>
            </a:extLst>
          </p:cNvPr>
          <p:cNvSpPr>
            <a:spLocks noGrp="1"/>
          </p:cNvSpPr>
          <p:nvPr>
            <p:ph type="ctrTitle"/>
          </p:nvPr>
        </p:nvSpPr>
        <p:spPr/>
        <p:txBody>
          <a:bodyPr/>
          <a:lstStyle/>
          <a:p>
            <a:r>
              <a:rPr lang="de-DE" dirty="0"/>
              <a:t>Was ist dran an </a:t>
            </a:r>
            <a:r>
              <a:rPr lang="de-DE" dirty="0" err="1"/>
              <a:t>impfschäden</a:t>
            </a:r>
            <a:r>
              <a:rPr lang="de-DE" dirty="0"/>
              <a:t>?</a:t>
            </a:r>
          </a:p>
        </p:txBody>
      </p:sp>
      <p:sp>
        <p:nvSpPr>
          <p:cNvPr id="3" name="Untertitel 2">
            <a:extLst>
              <a:ext uri="{FF2B5EF4-FFF2-40B4-BE49-F238E27FC236}">
                <a16:creationId xmlns:a16="http://schemas.microsoft.com/office/drawing/2014/main" id="{C6CE078A-102F-A6F5-D73C-BD9576FBA8EF}"/>
              </a:ext>
            </a:extLst>
          </p:cNvPr>
          <p:cNvSpPr>
            <a:spLocks noGrp="1"/>
          </p:cNvSpPr>
          <p:nvPr>
            <p:ph type="subTitle" idx="1"/>
          </p:nvPr>
        </p:nvSpPr>
        <p:spPr/>
        <p:txBody>
          <a:bodyPr>
            <a:normAutofit/>
          </a:bodyPr>
          <a:lstStyle/>
          <a:p>
            <a:r>
              <a:rPr lang="de-DE" sz="2400" dirty="0"/>
              <a:t>Dr. med. </a:t>
            </a:r>
            <a:r>
              <a:rPr lang="de-DE" sz="2400" dirty="0" err="1"/>
              <a:t>günter</a:t>
            </a:r>
            <a:r>
              <a:rPr lang="de-DE" sz="2400" dirty="0"/>
              <a:t> Seibold</a:t>
            </a:r>
          </a:p>
          <a:p>
            <a:r>
              <a:rPr lang="de-DE" sz="2400" dirty="0"/>
              <a:t>Facharzt für innere </a:t>
            </a:r>
            <a:r>
              <a:rPr lang="de-DE" sz="2400" dirty="0" err="1"/>
              <a:t>medizin</a:t>
            </a:r>
            <a:endParaRPr lang="de-DE" sz="2400" dirty="0"/>
          </a:p>
          <a:p>
            <a:r>
              <a:rPr lang="de-DE" sz="2400"/>
              <a:t>Ärztliches Qualitätsmanagement</a:t>
            </a:r>
            <a:endParaRPr lang="de-DE" sz="2400" dirty="0"/>
          </a:p>
        </p:txBody>
      </p:sp>
      <p:sp>
        <p:nvSpPr>
          <p:cNvPr id="4" name="Textfeld 3">
            <a:extLst>
              <a:ext uri="{FF2B5EF4-FFF2-40B4-BE49-F238E27FC236}">
                <a16:creationId xmlns:a16="http://schemas.microsoft.com/office/drawing/2014/main" id="{32CB5158-9BA1-0D84-9137-447AB5A34A1A}"/>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1356974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B30DE-73B9-3195-85A8-00CDE22FC3E0}"/>
              </a:ext>
            </a:extLst>
          </p:cNvPr>
          <p:cNvSpPr>
            <a:spLocks noGrp="1"/>
          </p:cNvSpPr>
          <p:nvPr>
            <p:ph type="title"/>
          </p:nvPr>
        </p:nvSpPr>
        <p:spPr/>
        <p:txBody>
          <a:bodyPr/>
          <a:lstStyle/>
          <a:p>
            <a:r>
              <a:rPr lang="de-DE" dirty="0"/>
              <a:t>Was passiert mit dem im </a:t>
            </a:r>
            <a:r>
              <a:rPr lang="de-DE" dirty="0" err="1"/>
              <a:t>körper</a:t>
            </a:r>
            <a:r>
              <a:rPr lang="de-DE" dirty="0"/>
              <a:t> hergestellten </a:t>
            </a:r>
            <a:r>
              <a:rPr lang="de-DE" dirty="0" err="1"/>
              <a:t>spike-Protein</a:t>
            </a:r>
            <a:r>
              <a:rPr lang="de-DE" dirty="0"/>
              <a:t> (1)?</a:t>
            </a:r>
          </a:p>
        </p:txBody>
      </p:sp>
      <p:sp>
        <p:nvSpPr>
          <p:cNvPr id="3" name="Inhaltsplatzhalter 2">
            <a:extLst>
              <a:ext uri="{FF2B5EF4-FFF2-40B4-BE49-F238E27FC236}">
                <a16:creationId xmlns:a16="http://schemas.microsoft.com/office/drawing/2014/main" id="{F0155FAC-2412-1939-B384-4D38A0CC3A63}"/>
              </a:ext>
            </a:extLst>
          </p:cNvPr>
          <p:cNvSpPr>
            <a:spLocks noGrp="1"/>
          </p:cNvSpPr>
          <p:nvPr>
            <p:ph idx="1"/>
          </p:nvPr>
        </p:nvSpPr>
        <p:spPr>
          <a:xfrm>
            <a:off x="1141412" y="1991360"/>
            <a:ext cx="9905999" cy="4358640"/>
          </a:xfrm>
        </p:spPr>
        <p:txBody>
          <a:bodyPr/>
          <a:lstStyle/>
          <a:p>
            <a:r>
              <a:rPr lang="de-DE" dirty="0"/>
              <a:t>Das SP (Spike-Protein) kann in der Zelle verbleiben; dort kann es unsere Mitochondrien (die „Kraftwerke“ unserer Zellen) schädigen/zerstören, akut oder auch chronisch; dies begünstigt unzählige krank machenden Prozesse! (sog. sekundäre mitochondriale Dysfunktionen)</a:t>
            </a:r>
          </a:p>
          <a:p>
            <a:r>
              <a:rPr lang="de-DE" dirty="0"/>
              <a:t>Das SP kann in die Zellmembran eingebaut werden; und dort vom Immunsystem als Fremdkörper eingestuft werden, was zu Autoimmunprozessen führen kann! Dies begünstigt die Entstehung/Auslösung aller (!!) Autoimmunkrankheiten (je nach individueller genetischer/epigenetischer Veranlagung und dem konkreten Einzelfallkontext)!</a:t>
            </a:r>
          </a:p>
        </p:txBody>
      </p:sp>
      <p:sp>
        <p:nvSpPr>
          <p:cNvPr id="4" name="Textfeld 3">
            <a:extLst>
              <a:ext uri="{FF2B5EF4-FFF2-40B4-BE49-F238E27FC236}">
                <a16:creationId xmlns:a16="http://schemas.microsoft.com/office/drawing/2014/main" id="{D993A397-25D6-0619-B953-4730DC2AB063}"/>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362326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46E24-A680-07C8-671C-482D4B9363C0}"/>
              </a:ext>
            </a:extLst>
          </p:cNvPr>
          <p:cNvSpPr>
            <a:spLocks noGrp="1"/>
          </p:cNvSpPr>
          <p:nvPr>
            <p:ph type="title"/>
          </p:nvPr>
        </p:nvSpPr>
        <p:spPr/>
        <p:txBody>
          <a:bodyPr/>
          <a:lstStyle/>
          <a:p>
            <a:r>
              <a:rPr lang="de-DE" dirty="0"/>
              <a:t>Was passiert mit dem im Körper hergestellten </a:t>
            </a:r>
            <a:r>
              <a:rPr lang="de-DE" dirty="0" err="1"/>
              <a:t>Spike-protein</a:t>
            </a:r>
            <a:r>
              <a:rPr lang="de-DE" dirty="0"/>
              <a:t> (2)?</a:t>
            </a:r>
          </a:p>
        </p:txBody>
      </p:sp>
      <p:sp>
        <p:nvSpPr>
          <p:cNvPr id="3" name="Inhaltsplatzhalter 2">
            <a:extLst>
              <a:ext uri="{FF2B5EF4-FFF2-40B4-BE49-F238E27FC236}">
                <a16:creationId xmlns:a16="http://schemas.microsoft.com/office/drawing/2014/main" id="{521867B8-DBA0-1519-2D6D-B3B1EB515EFD}"/>
              </a:ext>
            </a:extLst>
          </p:cNvPr>
          <p:cNvSpPr>
            <a:spLocks noGrp="1"/>
          </p:cNvSpPr>
          <p:nvPr>
            <p:ph idx="1"/>
          </p:nvPr>
        </p:nvSpPr>
        <p:spPr>
          <a:xfrm>
            <a:off x="1141412" y="1828800"/>
            <a:ext cx="9905999" cy="4287520"/>
          </a:xfrm>
        </p:spPr>
        <p:txBody>
          <a:bodyPr>
            <a:normAutofit fontScale="92500" lnSpcReduction="10000"/>
          </a:bodyPr>
          <a:lstStyle/>
          <a:p>
            <a:r>
              <a:rPr lang="de-DE" dirty="0"/>
              <a:t>Das SP wird aus der Zelle in die Blutbahn/in die Lymphgefäße/in die extrazelluläre Matrix freigesetzt</a:t>
            </a:r>
          </a:p>
          <a:p>
            <a:r>
              <a:rPr lang="de-DE" dirty="0"/>
              <a:t>In der Blutbahn kann das SP an der Auskleidung der Gefäße hängenbleiben (dem sog. Endothel) und kann dort zu Blutgerinnseln führen, zu Blutungen oder zu Entzündungsprozessen der Gefäßwand (</a:t>
            </a:r>
            <a:r>
              <a:rPr lang="de-DE" dirty="0" err="1"/>
              <a:t>Endothelitis</a:t>
            </a:r>
            <a:r>
              <a:rPr lang="de-DE" dirty="0"/>
              <a:t>).</a:t>
            </a:r>
          </a:p>
          <a:p>
            <a:r>
              <a:rPr lang="de-DE" dirty="0"/>
              <a:t>Das SP trifft auf verschiedene im Blut / in der Lymphe/ im extrazellulären Matrixgewebe befindliche Zellen bzw. extrazelluläre Bausteine unseres Körpers, und kann mit diesen interagieren, also Reaktionen/Immunantworten auslösen.</a:t>
            </a:r>
          </a:p>
          <a:p>
            <a:r>
              <a:rPr lang="de-DE" dirty="0"/>
              <a:t>Das SP reagiert mit dem </a:t>
            </a:r>
            <a:r>
              <a:rPr lang="de-DE" dirty="0" err="1"/>
              <a:t>Immusystem</a:t>
            </a:r>
            <a:r>
              <a:rPr lang="de-DE" dirty="0"/>
              <a:t> und bildet hierbei u.a. Immunkomplexe (führt z.B. zu Immunkomplexnephritis)</a:t>
            </a:r>
          </a:p>
        </p:txBody>
      </p:sp>
      <p:sp>
        <p:nvSpPr>
          <p:cNvPr id="4" name="Textfeld 3">
            <a:extLst>
              <a:ext uri="{FF2B5EF4-FFF2-40B4-BE49-F238E27FC236}">
                <a16:creationId xmlns:a16="http://schemas.microsoft.com/office/drawing/2014/main" id="{BE6D6677-811E-7CCD-84FA-974158A6AF22}"/>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102543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C2615-5BB6-CCA3-0A2C-2F2389D03B77}"/>
              </a:ext>
            </a:extLst>
          </p:cNvPr>
          <p:cNvSpPr>
            <a:spLocks noGrp="1"/>
          </p:cNvSpPr>
          <p:nvPr>
            <p:ph type="title"/>
          </p:nvPr>
        </p:nvSpPr>
        <p:spPr/>
        <p:txBody>
          <a:bodyPr/>
          <a:lstStyle/>
          <a:p>
            <a:r>
              <a:rPr lang="de-DE" dirty="0"/>
              <a:t>Was passiert beim aufeinandertreffen des Spike-Proteins auf Blutzellen (1)?</a:t>
            </a:r>
          </a:p>
        </p:txBody>
      </p:sp>
      <p:sp>
        <p:nvSpPr>
          <p:cNvPr id="3" name="Inhaltsplatzhalter 2">
            <a:extLst>
              <a:ext uri="{FF2B5EF4-FFF2-40B4-BE49-F238E27FC236}">
                <a16:creationId xmlns:a16="http://schemas.microsoft.com/office/drawing/2014/main" id="{D0E776FB-2B51-E5A1-CE11-E7D731647F7C}"/>
              </a:ext>
            </a:extLst>
          </p:cNvPr>
          <p:cNvSpPr>
            <a:spLocks noGrp="1"/>
          </p:cNvSpPr>
          <p:nvPr>
            <p:ph idx="1"/>
          </p:nvPr>
        </p:nvSpPr>
        <p:spPr/>
        <p:txBody>
          <a:bodyPr>
            <a:normAutofit fontScale="92500"/>
          </a:bodyPr>
          <a:lstStyle/>
          <a:p>
            <a:r>
              <a:rPr lang="de-DE" dirty="0"/>
              <a:t>In der Begegnung mit B-</a:t>
            </a:r>
            <a:r>
              <a:rPr lang="de-DE" dirty="0" err="1"/>
              <a:t>Lympozyten</a:t>
            </a:r>
            <a:r>
              <a:rPr lang="de-DE" dirty="0"/>
              <a:t> kann die Bildung von Antikörpern gegen das SP induziert werden (eigentlich gewünschte/beabsichtigte Reaktion!), welche dann – im Idealfall- beim nächsten Kontakt mit dem Coronavirus dieses zerstören!</a:t>
            </a:r>
          </a:p>
          <a:p>
            <a:r>
              <a:rPr lang="de-DE" dirty="0"/>
              <a:t>Das Spike-Protein kann von Abwehrzellen im Blut „gefressen“ (phagozytiert) werden (z.B. von Makrophagen oder Monozyten). Diese Fresszellen können das SP entweder erfolgreich wieder zerlegen, es kommt aber auch vor, dass das SP diese Zellen kapert und durch Umprogrammierung übernimmt. Dann macht es diese Monozyten unfähig, das SP zu zerlegen (!) und diese Zellen werden unsterblich!!! Ganz schlecht!!</a:t>
            </a:r>
          </a:p>
        </p:txBody>
      </p:sp>
      <p:sp>
        <p:nvSpPr>
          <p:cNvPr id="4" name="Textfeld 3">
            <a:extLst>
              <a:ext uri="{FF2B5EF4-FFF2-40B4-BE49-F238E27FC236}">
                <a16:creationId xmlns:a16="http://schemas.microsoft.com/office/drawing/2014/main" id="{C78854B6-54FB-A044-7E97-8406D7E747D8}"/>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257899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37FDE-DFB8-D19D-8EF7-AA6BE7483A53}"/>
              </a:ext>
            </a:extLst>
          </p:cNvPr>
          <p:cNvSpPr>
            <a:spLocks noGrp="1"/>
          </p:cNvSpPr>
          <p:nvPr>
            <p:ph type="title"/>
          </p:nvPr>
        </p:nvSpPr>
        <p:spPr/>
        <p:txBody>
          <a:bodyPr/>
          <a:lstStyle/>
          <a:p>
            <a:r>
              <a:rPr lang="de-DE" dirty="0"/>
              <a:t>Was passiert beim aufeinandertreffen des Spike-Proteins auf Blutzellen (2)?</a:t>
            </a:r>
          </a:p>
        </p:txBody>
      </p:sp>
      <p:sp>
        <p:nvSpPr>
          <p:cNvPr id="3" name="Inhaltsplatzhalter 2">
            <a:extLst>
              <a:ext uri="{FF2B5EF4-FFF2-40B4-BE49-F238E27FC236}">
                <a16:creationId xmlns:a16="http://schemas.microsoft.com/office/drawing/2014/main" id="{F49E7B74-7ABE-4D45-CD67-B3F5F25793B0}"/>
              </a:ext>
            </a:extLst>
          </p:cNvPr>
          <p:cNvSpPr>
            <a:spLocks noGrp="1"/>
          </p:cNvSpPr>
          <p:nvPr>
            <p:ph idx="1"/>
          </p:nvPr>
        </p:nvSpPr>
        <p:spPr/>
        <p:txBody>
          <a:bodyPr>
            <a:normAutofit lnSpcReduction="10000"/>
          </a:bodyPr>
          <a:lstStyle/>
          <a:p>
            <a:r>
              <a:rPr lang="de-DE" dirty="0"/>
              <a:t>Beim Kontakt mit bestimmten T-Lymphozyten wird Autoimmunität provoziert; entweder über autoreaktive Antikörper (diese greifen wegen baulicher Ähnlichkeiten zwischen dem SP und unserer eigenen Bausubstanz die eigenen Organe, wie Leber, Herz, Gehirn, Niere etc. an) oder über zelluläre Autoimmunität (kommt für den armen Tropf auf das Gleiche raus wie bei den autoreaktiven Antikörpern, quasi Erschießen versus Erhängen).</a:t>
            </a:r>
          </a:p>
          <a:p>
            <a:r>
              <a:rPr lang="de-DE" dirty="0"/>
              <a:t>Kann durch das Auslösen von Wachstumssignalen Krebswachstum begünstigen (all diese Prozesse wurden bei der Zulassung gar nicht untersucht).</a:t>
            </a:r>
          </a:p>
        </p:txBody>
      </p:sp>
      <p:sp>
        <p:nvSpPr>
          <p:cNvPr id="4" name="Textfeld 3">
            <a:extLst>
              <a:ext uri="{FF2B5EF4-FFF2-40B4-BE49-F238E27FC236}">
                <a16:creationId xmlns:a16="http://schemas.microsoft.com/office/drawing/2014/main" id="{5D2A88C0-1900-AF02-DA90-11B7C6FED723}"/>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111526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FF691-3D99-89BE-E9AE-61FB0019BBEF}"/>
              </a:ext>
            </a:extLst>
          </p:cNvPr>
          <p:cNvSpPr>
            <a:spLocks noGrp="1"/>
          </p:cNvSpPr>
          <p:nvPr>
            <p:ph type="title"/>
          </p:nvPr>
        </p:nvSpPr>
        <p:spPr/>
        <p:txBody>
          <a:bodyPr/>
          <a:lstStyle/>
          <a:p>
            <a:r>
              <a:rPr lang="de-DE" dirty="0"/>
              <a:t>Was passiert beim aufeinandertreffen des Spike-Proteins auf Blutzellen (3)?</a:t>
            </a:r>
          </a:p>
        </p:txBody>
      </p:sp>
      <p:sp>
        <p:nvSpPr>
          <p:cNvPr id="3" name="Inhaltsplatzhalter 2">
            <a:extLst>
              <a:ext uri="{FF2B5EF4-FFF2-40B4-BE49-F238E27FC236}">
                <a16:creationId xmlns:a16="http://schemas.microsoft.com/office/drawing/2014/main" id="{5ECE5377-FA87-E7BE-36CE-D2CD7A5B01F8}"/>
              </a:ext>
            </a:extLst>
          </p:cNvPr>
          <p:cNvSpPr>
            <a:spLocks noGrp="1"/>
          </p:cNvSpPr>
          <p:nvPr>
            <p:ph idx="1"/>
          </p:nvPr>
        </p:nvSpPr>
        <p:spPr>
          <a:xfrm>
            <a:off x="1141412" y="1869440"/>
            <a:ext cx="9905999" cy="4704080"/>
          </a:xfrm>
        </p:spPr>
        <p:txBody>
          <a:bodyPr>
            <a:normAutofit fontScale="92500" lnSpcReduction="20000"/>
          </a:bodyPr>
          <a:lstStyle/>
          <a:p>
            <a:r>
              <a:rPr lang="de-DE" dirty="0"/>
              <a:t>Es kann zum Phänomen eines ADE kommen (neudeutsch: „</a:t>
            </a:r>
            <a:r>
              <a:rPr lang="de-DE" dirty="0" err="1"/>
              <a:t>Antibody</a:t>
            </a:r>
            <a:r>
              <a:rPr lang="de-DE" dirty="0"/>
              <a:t> </a:t>
            </a:r>
            <a:r>
              <a:rPr lang="de-DE" dirty="0" err="1"/>
              <a:t>dependent</a:t>
            </a:r>
            <a:r>
              <a:rPr lang="de-DE" dirty="0"/>
              <a:t> </a:t>
            </a:r>
            <a:r>
              <a:rPr lang="de-DE" dirty="0" err="1"/>
              <a:t>Enhencement</a:t>
            </a:r>
            <a:r>
              <a:rPr lang="de-DE" dirty="0"/>
              <a:t>“; Antikörper abhängige Verstärkung der </a:t>
            </a:r>
            <a:r>
              <a:rPr lang="de-DE" dirty="0" err="1"/>
              <a:t>Immunanwort</a:t>
            </a:r>
            <a:r>
              <a:rPr lang="de-DE" dirty="0"/>
              <a:t>).</a:t>
            </a:r>
          </a:p>
          <a:p>
            <a:r>
              <a:rPr lang="de-DE" dirty="0"/>
              <a:t>Tritt bei ca. 4,5 -6% der Behandelten auf</a:t>
            </a:r>
          </a:p>
          <a:p>
            <a:r>
              <a:rPr lang="de-DE" dirty="0"/>
              <a:t>Wegen ADE wurden alle Forschungen zur Herstellung eines Impfstoffs gegen SARS und MERS (hochkarätige internationale Forscherteams) um ca. 2015 bis 2017 eingestellt! Weil die Nebenwirkungen nicht tolerabel waren! </a:t>
            </a:r>
          </a:p>
          <a:p>
            <a:r>
              <a:rPr lang="de-DE" dirty="0"/>
              <a:t>Bei Patienten mit ADEs kommt es beim Kontakt mit dem CV zu massiv verstärkten Immunreaktionen (und zwar unerwünschten Reaktionen)!</a:t>
            </a:r>
          </a:p>
          <a:p>
            <a:r>
              <a:rPr lang="de-DE" dirty="0"/>
              <a:t>Patienten mit ADEs sind deutlich anfälliger für die Infektion (was wir seit einigen Monaten erleben, nachdem die Geimpften in Häufigkeit und Erkrankungsschwere die Ungeimpften deutlich überholt haben bei den aktuell im Umlauf befindlichen Virusvarianten). Zudem treten Kreuzreaktionen mit anderen Viren, z.B. Dengue auf!</a:t>
            </a:r>
          </a:p>
        </p:txBody>
      </p:sp>
      <p:sp>
        <p:nvSpPr>
          <p:cNvPr id="4" name="Textfeld 3">
            <a:extLst>
              <a:ext uri="{FF2B5EF4-FFF2-40B4-BE49-F238E27FC236}">
                <a16:creationId xmlns:a16="http://schemas.microsoft.com/office/drawing/2014/main" id="{2EAFA995-CE83-6E7E-C043-B49E1C7872C6}"/>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149116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D5A6-AD0B-91B3-6D80-71A61776299D}"/>
              </a:ext>
            </a:extLst>
          </p:cNvPr>
          <p:cNvSpPr>
            <a:spLocks noGrp="1"/>
          </p:cNvSpPr>
          <p:nvPr>
            <p:ph type="title"/>
          </p:nvPr>
        </p:nvSpPr>
        <p:spPr/>
        <p:txBody>
          <a:bodyPr/>
          <a:lstStyle/>
          <a:p>
            <a:r>
              <a:rPr lang="de-DE" dirty="0"/>
              <a:t>Zu erwartende und beobachtete folgen (akut)</a:t>
            </a:r>
          </a:p>
        </p:txBody>
      </p:sp>
      <p:sp>
        <p:nvSpPr>
          <p:cNvPr id="3" name="Inhaltsplatzhalter 2">
            <a:extLst>
              <a:ext uri="{FF2B5EF4-FFF2-40B4-BE49-F238E27FC236}">
                <a16:creationId xmlns:a16="http://schemas.microsoft.com/office/drawing/2014/main" id="{B675BAA8-B940-A918-2A50-B9D130E62183}"/>
              </a:ext>
            </a:extLst>
          </p:cNvPr>
          <p:cNvSpPr>
            <a:spLocks noGrp="1"/>
          </p:cNvSpPr>
          <p:nvPr>
            <p:ph idx="1"/>
          </p:nvPr>
        </p:nvSpPr>
        <p:spPr>
          <a:xfrm>
            <a:off x="1141412" y="1889760"/>
            <a:ext cx="9905999" cy="4429760"/>
          </a:xfrm>
        </p:spPr>
        <p:txBody>
          <a:bodyPr>
            <a:normAutofit lnSpcReduction="10000"/>
          </a:bodyPr>
          <a:lstStyle/>
          <a:p>
            <a:r>
              <a:rPr lang="de-DE" dirty="0" err="1"/>
              <a:t>Endothelitis</a:t>
            </a:r>
            <a:r>
              <a:rPr lang="de-DE" dirty="0"/>
              <a:t> (Entzündung der Gefäßinnenwand)</a:t>
            </a:r>
          </a:p>
          <a:p>
            <a:r>
              <a:rPr lang="de-DE" dirty="0"/>
              <a:t>Thrombosen und Embolien</a:t>
            </a:r>
          </a:p>
          <a:p>
            <a:r>
              <a:rPr lang="de-DE" dirty="0"/>
              <a:t>Blutungen</a:t>
            </a:r>
          </a:p>
          <a:p>
            <a:r>
              <a:rPr lang="de-DE" dirty="0"/>
              <a:t>ARDS (Lungenversagen)</a:t>
            </a:r>
          </a:p>
          <a:p>
            <a:r>
              <a:rPr lang="de-DE" dirty="0"/>
              <a:t>Schlaganfälle</a:t>
            </a:r>
          </a:p>
          <a:p>
            <a:r>
              <a:rPr lang="de-DE" dirty="0"/>
              <a:t>Akutes Nierenversagen </a:t>
            </a:r>
          </a:p>
          <a:p>
            <a:r>
              <a:rPr lang="de-DE" dirty="0"/>
              <a:t>Guillain-</a:t>
            </a:r>
            <a:r>
              <a:rPr lang="de-DE" dirty="0" err="1"/>
              <a:t>Barree</a:t>
            </a:r>
            <a:r>
              <a:rPr lang="de-DE" dirty="0"/>
              <a:t>-Syndrom</a:t>
            </a:r>
          </a:p>
          <a:p>
            <a:r>
              <a:rPr lang="de-DE" dirty="0"/>
              <a:t>Herpes Zoster (Gürtelrose)</a:t>
            </a:r>
          </a:p>
        </p:txBody>
      </p:sp>
      <p:sp>
        <p:nvSpPr>
          <p:cNvPr id="4" name="Textfeld 3">
            <a:extLst>
              <a:ext uri="{FF2B5EF4-FFF2-40B4-BE49-F238E27FC236}">
                <a16:creationId xmlns:a16="http://schemas.microsoft.com/office/drawing/2014/main" id="{2B2AB08F-46EA-F841-C680-3FD0763C341E}"/>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769926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6DC4A-FC09-1DAE-ED75-C3A8448A0E2D}"/>
              </a:ext>
            </a:extLst>
          </p:cNvPr>
          <p:cNvSpPr>
            <a:spLocks noGrp="1"/>
          </p:cNvSpPr>
          <p:nvPr>
            <p:ph type="title"/>
          </p:nvPr>
        </p:nvSpPr>
        <p:spPr/>
        <p:txBody>
          <a:bodyPr/>
          <a:lstStyle/>
          <a:p>
            <a:r>
              <a:rPr lang="de-DE" dirty="0"/>
              <a:t>Zu erwartende und beobachtete folgen (subakut, chronisch 1)</a:t>
            </a:r>
          </a:p>
        </p:txBody>
      </p:sp>
      <p:sp>
        <p:nvSpPr>
          <p:cNvPr id="3" name="Inhaltsplatzhalter 2">
            <a:extLst>
              <a:ext uri="{FF2B5EF4-FFF2-40B4-BE49-F238E27FC236}">
                <a16:creationId xmlns:a16="http://schemas.microsoft.com/office/drawing/2014/main" id="{4A4FE0E6-2816-8F3F-0DB9-240A0497922C}"/>
              </a:ext>
            </a:extLst>
          </p:cNvPr>
          <p:cNvSpPr>
            <a:spLocks noGrp="1"/>
          </p:cNvSpPr>
          <p:nvPr>
            <p:ph idx="1"/>
          </p:nvPr>
        </p:nvSpPr>
        <p:spPr>
          <a:xfrm>
            <a:off x="1141412" y="1849120"/>
            <a:ext cx="9905999" cy="4500880"/>
          </a:xfrm>
        </p:spPr>
        <p:txBody>
          <a:bodyPr>
            <a:normAutofit fontScale="92500" lnSpcReduction="20000"/>
          </a:bodyPr>
          <a:lstStyle/>
          <a:p>
            <a:r>
              <a:rPr lang="de-DE" dirty="0"/>
              <a:t>Zunahme der </a:t>
            </a:r>
            <a:r>
              <a:rPr lang="de-DE" dirty="0" err="1"/>
              <a:t>Thrombophilie</a:t>
            </a:r>
            <a:r>
              <a:rPr lang="de-DE" dirty="0"/>
              <a:t> (Neigung zur Gerinnselbildung und Thrombosen/Embolien und Blutungen)</a:t>
            </a:r>
          </a:p>
          <a:p>
            <a:r>
              <a:rPr lang="de-DE" dirty="0"/>
              <a:t>Chronisches Müdigkeitssyndrom („</a:t>
            </a:r>
            <a:r>
              <a:rPr lang="de-DE" dirty="0" err="1"/>
              <a:t>Chronic</a:t>
            </a:r>
            <a:r>
              <a:rPr lang="de-DE" dirty="0"/>
              <a:t> Fatigue Syndrom“; 30% Autoantikörper gegen Rezeptoren im Gehirn!)</a:t>
            </a:r>
          </a:p>
          <a:p>
            <a:r>
              <a:rPr lang="de-DE" dirty="0"/>
              <a:t>Chronische Myokarditis (durch </a:t>
            </a:r>
            <a:r>
              <a:rPr lang="de-DE" dirty="0" err="1"/>
              <a:t>Mitochondrienschäden</a:t>
            </a:r>
            <a:r>
              <a:rPr lang="de-DE" dirty="0"/>
              <a:t> und Autoantikörper)</a:t>
            </a:r>
          </a:p>
          <a:p>
            <a:r>
              <a:rPr lang="de-DE" dirty="0"/>
              <a:t>Chronische Niereninsuffizienz (</a:t>
            </a:r>
            <a:r>
              <a:rPr lang="de-DE" dirty="0" err="1"/>
              <a:t>Mitochondrienschäden</a:t>
            </a:r>
            <a:r>
              <a:rPr lang="de-DE" dirty="0"/>
              <a:t>, Immunkomplexe, Autoantikörper, lokale Blutgerinnsel)</a:t>
            </a:r>
          </a:p>
          <a:p>
            <a:r>
              <a:rPr lang="de-DE" dirty="0"/>
              <a:t>Autoimmunkrankheiten (in Abhängigkeit der individuellen genetischen/epigenetischen Vulnerabilität/Anfälligkeit)</a:t>
            </a:r>
          </a:p>
          <a:p>
            <a:r>
              <a:rPr lang="de-DE" dirty="0"/>
              <a:t>Angiopathien (Entzündungen, Gerinnsel, Immunkomplexe, Autoantikörper, </a:t>
            </a:r>
            <a:r>
              <a:rPr lang="de-DE" dirty="0" err="1"/>
              <a:t>Mitochondrienschäden</a:t>
            </a:r>
            <a:r>
              <a:rPr lang="de-DE" dirty="0"/>
              <a:t>)</a:t>
            </a:r>
          </a:p>
        </p:txBody>
      </p:sp>
      <p:sp>
        <p:nvSpPr>
          <p:cNvPr id="4" name="Textfeld 3">
            <a:extLst>
              <a:ext uri="{FF2B5EF4-FFF2-40B4-BE49-F238E27FC236}">
                <a16:creationId xmlns:a16="http://schemas.microsoft.com/office/drawing/2014/main" id="{4A88B3E5-8A28-7A45-FAEF-02276EE8D80F}"/>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57824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40F82-675B-F4CD-3797-1F864AB77BE2}"/>
              </a:ext>
            </a:extLst>
          </p:cNvPr>
          <p:cNvSpPr>
            <a:spLocks noGrp="1"/>
          </p:cNvSpPr>
          <p:nvPr>
            <p:ph type="title"/>
          </p:nvPr>
        </p:nvSpPr>
        <p:spPr/>
        <p:txBody>
          <a:bodyPr/>
          <a:lstStyle/>
          <a:p>
            <a:r>
              <a:rPr lang="de-DE" dirty="0"/>
              <a:t>Zu erwartende und beobachtete folgen (subakut, chronisch 2)</a:t>
            </a:r>
          </a:p>
        </p:txBody>
      </p:sp>
      <p:sp>
        <p:nvSpPr>
          <p:cNvPr id="3" name="Inhaltsplatzhalter 2">
            <a:extLst>
              <a:ext uri="{FF2B5EF4-FFF2-40B4-BE49-F238E27FC236}">
                <a16:creationId xmlns:a16="http://schemas.microsoft.com/office/drawing/2014/main" id="{53F6364D-93FB-A1D8-929D-E872489AD99C}"/>
              </a:ext>
            </a:extLst>
          </p:cNvPr>
          <p:cNvSpPr>
            <a:spLocks noGrp="1"/>
          </p:cNvSpPr>
          <p:nvPr>
            <p:ph idx="1"/>
          </p:nvPr>
        </p:nvSpPr>
        <p:spPr>
          <a:xfrm>
            <a:off x="1141412" y="1788160"/>
            <a:ext cx="9905999" cy="4541520"/>
          </a:xfrm>
        </p:spPr>
        <p:txBody>
          <a:bodyPr/>
          <a:lstStyle/>
          <a:p>
            <a:r>
              <a:rPr lang="de-DE" dirty="0"/>
              <a:t>Zunahme von Krebserkrankungen</a:t>
            </a:r>
          </a:p>
          <a:p>
            <a:r>
              <a:rPr lang="de-DE" dirty="0"/>
              <a:t>Zunahme von Unfruchtbarkeit</a:t>
            </a:r>
          </a:p>
          <a:p>
            <a:r>
              <a:rPr lang="de-DE" dirty="0"/>
              <a:t>Zunahme von Aborten und Fehlgeburten</a:t>
            </a:r>
          </a:p>
          <a:p>
            <a:r>
              <a:rPr lang="de-DE" dirty="0"/>
              <a:t>Neurologische Störungen</a:t>
            </a:r>
          </a:p>
          <a:p>
            <a:r>
              <a:rPr lang="de-DE" dirty="0"/>
              <a:t>Psychiatrische Erkrankungen (z.B. Depression, Angststörung; diese beiden auch reaktiv wegen Einsamkeit und Freiheitsverlust sowie Zukunftsängsten)</a:t>
            </a:r>
          </a:p>
          <a:p>
            <a:r>
              <a:rPr lang="de-DE" dirty="0"/>
              <a:t>„Impf-Aids“ mit Anfälligkeit/Begünstigung für andere Infektionen, Krebserkrankungen und Autoimmunentzündungen </a:t>
            </a:r>
          </a:p>
          <a:p>
            <a:endParaRPr lang="de-DE" dirty="0"/>
          </a:p>
        </p:txBody>
      </p:sp>
      <p:sp>
        <p:nvSpPr>
          <p:cNvPr id="4" name="Textfeld 3">
            <a:extLst>
              <a:ext uri="{FF2B5EF4-FFF2-40B4-BE49-F238E27FC236}">
                <a16:creationId xmlns:a16="http://schemas.microsoft.com/office/drawing/2014/main" id="{DB0196B4-5BAB-D52F-0A05-80AF2E331B51}"/>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135054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0B108-F541-33BE-38FF-B8C0DFF3B731}"/>
              </a:ext>
            </a:extLst>
          </p:cNvPr>
          <p:cNvSpPr>
            <a:spLocks noGrp="1"/>
          </p:cNvSpPr>
          <p:nvPr>
            <p:ph type="title"/>
          </p:nvPr>
        </p:nvSpPr>
        <p:spPr/>
        <p:txBody>
          <a:bodyPr/>
          <a:lstStyle/>
          <a:p>
            <a:r>
              <a:rPr lang="de-DE" dirty="0"/>
              <a:t>18. Sicherheitsbericht des Pei (veröffentlicht am 04.05.2022)</a:t>
            </a:r>
          </a:p>
        </p:txBody>
      </p:sp>
      <p:sp>
        <p:nvSpPr>
          <p:cNvPr id="3" name="Inhaltsplatzhalter 2">
            <a:extLst>
              <a:ext uri="{FF2B5EF4-FFF2-40B4-BE49-F238E27FC236}">
                <a16:creationId xmlns:a16="http://schemas.microsoft.com/office/drawing/2014/main" id="{C9565406-9C13-A27B-C5E4-1342D0521355}"/>
              </a:ext>
            </a:extLst>
          </p:cNvPr>
          <p:cNvSpPr>
            <a:spLocks noGrp="1"/>
          </p:cNvSpPr>
          <p:nvPr>
            <p:ph idx="1"/>
          </p:nvPr>
        </p:nvSpPr>
        <p:spPr>
          <a:xfrm>
            <a:off x="1141412" y="1828800"/>
            <a:ext cx="9905999" cy="4410682"/>
          </a:xfrm>
        </p:spPr>
        <p:txBody>
          <a:bodyPr>
            <a:normAutofit fontScale="92500" lnSpcReduction="10000"/>
          </a:bodyPr>
          <a:lstStyle/>
          <a:p>
            <a:r>
              <a:rPr lang="de-DE" dirty="0"/>
              <a:t>Verwertet Daten bis zum 31.03.2022</a:t>
            </a:r>
          </a:p>
          <a:p>
            <a:r>
              <a:rPr lang="de-DE" dirty="0"/>
              <a:t>Gemeldet wurden in Deutschland 296.233 Nebenwirkungen</a:t>
            </a:r>
          </a:p>
          <a:p>
            <a:r>
              <a:rPr lang="de-DE" dirty="0"/>
              <a:t>Davon 36.493 schwerwiegend</a:t>
            </a:r>
          </a:p>
          <a:p>
            <a:r>
              <a:rPr lang="de-DE" dirty="0"/>
              <a:t>2.810 Todesfälle</a:t>
            </a:r>
          </a:p>
          <a:p>
            <a:r>
              <a:rPr lang="de-DE" dirty="0"/>
              <a:t>Impfquote 85.2%</a:t>
            </a:r>
          </a:p>
          <a:p>
            <a:r>
              <a:rPr lang="de-DE" dirty="0"/>
              <a:t>5.862 Nebenwirkungen bei Kindern</a:t>
            </a:r>
          </a:p>
          <a:p>
            <a:r>
              <a:rPr lang="de-DE" dirty="0"/>
              <a:t>Im 17. Sicherheitsbericht mehr tote Kinder durch die Impfung als durch Corona! (Faktor ca. 3!); Daten wurden im 18. Sicherheitsbericht nicht mehr erwähnt.</a:t>
            </a:r>
          </a:p>
          <a:p>
            <a:r>
              <a:rPr lang="de-DE" dirty="0"/>
              <a:t>Komplexes Meldeverfahren, wenig Transparenz, unbekannte Dunkelziffer!</a:t>
            </a:r>
          </a:p>
        </p:txBody>
      </p:sp>
      <p:sp>
        <p:nvSpPr>
          <p:cNvPr id="4" name="Textfeld 3">
            <a:extLst>
              <a:ext uri="{FF2B5EF4-FFF2-40B4-BE49-F238E27FC236}">
                <a16:creationId xmlns:a16="http://schemas.microsoft.com/office/drawing/2014/main" id="{894AE780-C62F-EF70-50A0-69388CA84216}"/>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236055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50CBAE-5416-DB51-C106-60D5CB28066E}"/>
              </a:ext>
            </a:extLst>
          </p:cNvPr>
          <p:cNvSpPr>
            <a:spLocks noGrp="1"/>
          </p:cNvSpPr>
          <p:nvPr>
            <p:ph type="title"/>
          </p:nvPr>
        </p:nvSpPr>
        <p:spPr/>
        <p:txBody>
          <a:bodyPr>
            <a:normAutofit fontScale="90000"/>
          </a:bodyPr>
          <a:lstStyle/>
          <a:p>
            <a:r>
              <a:rPr lang="de-DE" dirty="0"/>
              <a:t>Ergebnis einer Anfrage aus dem Bundestag vom 21.03.2022 an die kassenärztliche Bundesvereinigung zu Kodierten Nebenwirkungen nach </a:t>
            </a:r>
            <a:r>
              <a:rPr lang="de-DE" dirty="0" err="1"/>
              <a:t>coronaImpfung</a:t>
            </a:r>
            <a:r>
              <a:rPr lang="de-DE" dirty="0"/>
              <a:t> in der Vorstellung bei niedergelassenen </a:t>
            </a:r>
            <a:r>
              <a:rPr lang="de-DE" dirty="0" err="1"/>
              <a:t>kassenÄrzten</a:t>
            </a:r>
            <a:r>
              <a:rPr lang="de-DE" dirty="0"/>
              <a:t> (</a:t>
            </a:r>
            <a:r>
              <a:rPr lang="de-DE" dirty="0" err="1"/>
              <a:t>privatärzte</a:t>
            </a:r>
            <a:r>
              <a:rPr lang="de-DE" dirty="0"/>
              <a:t> nicht erfasst)</a:t>
            </a:r>
          </a:p>
        </p:txBody>
      </p:sp>
      <p:sp>
        <p:nvSpPr>
          <p:cNvPr id="3" name="Inhaltsplatzhalter 2">
            <a:extLst>
              <a:ext uri="{FF2B5EF4-FFF2-40B4-BE49-F238E27FC236}">
                <a16:creationId xmlns:a16="http://schemas.microsoft.com/office/drawing/2014/main" id="{2370322F-2278-94FF-EC08-6A832331B82A}"/>
              </a:ext>
            </a:extLst>
          </p:cNvPr>
          <p:cNvSpPr>
            <a:spLocks noGrp="1"/>
          </p:cNvSpPr>
          <p:nvPr>
            <p:ph idx="1"/>
          </p:nvPr>
        </p:nvSpPr>
        <p:spPr>
          <a:xfrm>
            <a:off x="1141412" y="2722879"/>
            <a:ext cx="9905999" cy="3516603"/>
          </a:xfrm>
        </p:spPr>
        <p:txBody>
          <a:bodyPr>
            <a:normAutofit fontScale="92500" lnSpcReduction="10000"/>
          </a:bodyPr>
          <a:lstStyle/>
          <a:p>
            <a:r>
              <a:rPr lang="de-DE" dirty="0"/>
              <a:t>Der Geschäftsführer der kassenärztliche Bundesvereinigung nannte als Zahl gemeldeter Nebenwirkungen in Zusammenhang mit Impfungen und Vorstellung bei niedergelassenen </a:t>
            </a:r>
            <a:r>
              <a:rPr lang="de-DE" dirty="0" err="1"/>
              <a:t>Ärzt</a:t>
            </a:r>
            <a:r>
              <a:rPr lang="de-DE" dirty="0"/>
              <a:t>*</a:t>
            </a:r>
            <a:r>
              <a:rPr lang="de-DE" dirty="0" err="1"/>
              <a:t>inn</a:t>
            </a:r>
            <a:r>
              <a:rPr lang="de-DE" dirty="0"/>
              <a:t>*en knapp 2,5 Millionen ( in 2021 gesamt 2.487.526 Impfnebenwirkungen)</a:t>
            </a:r>
          </a:p>
          <a:p>
            <a:r>
              <a:rPr lang="de-DE" dirty="0"/>
              <a:t>Angegebene Anzahl durchgeführter Impfungen 172.062.925</a:t>
            </a:r>
          </a:p>
          <a:p>
            <a:r>
              <a:rPr lang="de-DE" dirty="0"/>
              <a:t>Somit führte rein statistisch jede 69. Impfung zu einem Arztbesuch (Schwere der unerwünschten Wirkung hier nicht bekannt!)</a:t>
            </a:r>
          </a:p>
          <a:p>
            <a:r>
              <a:rPr lang="de-DE" dirty="0"/>
              <a:t>Die sind ca. 10 x mehr Nebenwirkungen, als es dem PEI bekannt ist!</a:t>
            </a:r>
          </a:p>
        </p:txBody>
      </p:sp>
    </p:spTree>
    <p:extLst>
      <p:ext uri="{BB962C8B-B14F-4D97-AF65-F5344CB8AC3E}">
        <p14:creationId xmlns:p14="http://schemas.microsoft.com/office/powerpoint/2010/main" val="75598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2D9D1-45BC-B7D1-A225-E4535B1E85F8}"/>
              </a:ext>
            </a:extLst>
          </p:cNvPr>
          <p:cNvSpPr>
            <a:spLocks noGrp="1"/>
          </p:cNvSpPr>
          <p:nvPr>
            <p:ph type="title"/>
          </p:nvPr>
        </p:nvSpPr>
        <p:spPr/>
        <p:txBody>
          <a:bodyPr/>
          <a:lstStyle/>
          <a:p>
            <a:r>
              <a:rPr lang="de-DE" dirty="0"/>
              <a:t>Welche quellen wurden verwendet?</a:t>
            </a:r>
          </a:p>
        </p:txBody>
      </p:sp>
      <p:sp>
        <p:nvSpPr>
          <p:cNvPr id="3" name="Inhaltsplatzhalter 2">
            <a:extLst>
              <a:ext uri="{FF2B5EF4-FFF2-40B4-BE49-F238E27FC236}">
                <a16:creationId xmlns:a16="http://schemas.microsoft.com/office/drawing/2014/main" id="{EBA08EE6-9CCD-3443-0F85-FB0D46E7587A}"/>
              </a:ext>
            </a:extLst>
          </p:cNvPr>
          <p:cNvSpPr>
            <a:spLocks noGrp="1"/>
          </p:cNvSpPr>
          <p:nvPr>
            <p:ph idx="1"/>
          </p:nvPr>
        </p:nvSpPr>
        <p:spPr/>
        <p:txBody>
          <a:bodyPr>
            <a:normAutofit fontScale="70000" lnSpcReduction="20000"/>
          </a:bodyPr>
          <a:lstStyle/>
          <a:p>
            <a:r>
              <a:rPr lang="de-DE" dirty="0"/>
              <a:t>RKI (Robert Koch Institut)</a:t>
            </a:r>
          </a:p>
          <a:p>
            <a:r>
              <a:rPr lang="de-DE" dirty="0"/>
              <a:t>Destatis (statistisches Bundesamt in Wiesbaden)</a:t>
            </a:r>
          </a:p>
          <a:p>
            <a:r>
              <a:rPr lang="de-DE" dirty="0"/>
              <a:t>PEI (Paul Ehrlich Institut)</a:t>
            </a:r>
          </a:p>
          <a:p>
            <a:r>
              <a:rPr lang="de-DE" dirty="0"/>
              <a:t>EMA (europäische Arzneimittelbehörde in London)</a:t>
            </a:r>
          </a:p>
          <a:p>
            <a:r>
              <a:rPr lang="de-DE" dirty="0"/>
              <a:t>WHO (Welt </a:t>
            </a:r>
            <a:r>
              <a:rPr lang="de-DE" dirty="0" err="1"/>
              <a:t>Gesundheits</a:t>
            </a:r>
            <a:r>
              <a:rPr lang="de-DE" dirty="0"/>
              <a:t> Organisation)</a:t>
            </a:r>
          </a:p>
          <a:p>
            <a:r>
              <a:rPr lang="de-DE" dirty="0"/>
              <a:t>Unicef</a:t>
            </a:r>
          </a:p>
          <a:p>
            <a:r>
              <a:rPr lang="de-DE" dirty="0"/>
              <a:t>NHS (National Health Service, England)</a:t>
            </a:r>
          </a:p>
          <a:p>
            <a:r>
              <a:rPr lang="de-DE" dirty="0"/>
              <a:t>FDA (Food and Drug Administration, USA)</a:t>
            </a:r>
          </a:p>
          <a:p>
            <a:r>
              <a:rPr lang="de-DE" dirty="0"/>
              <a:t>CDC (Center </a:t>
            </a:r>
            <a:r>
              <a:rPr lang="de-DE" dirty="0" err="1"/>
              <a:t>of</a:t>
            </a:r>
            <a:r>
              <a:rPr lang="de-DE" dirty="0"/>
              <a:t> </a:t>
            </a:r>
            <a:r>
              <a:rPr lang="de-DE" dirty="0" err="1"/>
              <a:t>disease</a:t>
            </a:r>
            <a:r>
              <a:rPr lang="de-DE" dirty="0"/>
              <a:t> </a:t>
            </a:r>
            <a:r>
              <a:rPr lang="de-DE" dirty="0" err="1"/>
              <a:t>control</a:t>
            </a:r>
            <a:r>
              <a:rPr lang="de-DE" dirty="0"/>
              <a:t>, USA)</a:t>
            </a:r>
          </a:p>
        </p:txBody>
      </p:sp>
      <p:sp>
        <p:nvSpPr>
          <p:cNvPr id="4" name="Textfeld 3">
            <a:extLst>
              <a:ext uri="{FF2B5EF4-FFF2-40B4-BE49-F238E27FC236}">
                <a16:creationId xmlns:a16="http://schemas.microsoft.com/office/drawing/2014/main" id="{BECC577A-5775-233D-C52B-CC3A26FF7636}"/>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335686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97FBF-5F46-393B-82E2-6F678750FE9D}"/>
              </a:ext>
            </a:extLst>
          </p:cNvPr>
          <p:cNvSpPr>
            <a:spLocks noGrp="1"/>
          </p:cNvSpPr>
          <p:nvPr>
            <p:ph type="title"/>
          </p:nvPr>
        </p:nvSpPr>
        <p:spPr>
          <a:xfrm>
            <a:off x="1141413" y="152400"/>
            <a:ext cx="9905998" cy="1341120"/>
          </a:xfrm>
        </p:spPr>
        <p:txBody>
          <a:bodyPr/>
          <a:lstStyle/>
          <a:p>
            <a:r>
              <a:rPr lang="de-DE" dirty="0"/>
              <a:t>Repräsentative Umfrage von </a:t>
            </a:r>
            <a:r>
              <a:rPr lang="de-DE" dirty="0" err="1"/>
              <a:t>steve</a:t>
            </a:r>
            <a:r>
              <a:rPr lang="de-DE" dirty="0"/>
              <a:t> </a:t>
            </a:r>
            <a:r>
              <a:rPr lang="de-DE" dirty="0" err="1"/>
              <a:t>kirsch</a:t>
            </a:r>
            <a:r>
              <a:rPr lang="de-DE" dirty="0"/>
              <a:t> zu Impfschäden der Corona- </a:t>
            </a:r>
            <a:r>
              <a:rPr lang="de-DE" dirty="0" err="1"/>
              <a:t>impfung</a:t>
            </a:r>
            <a:endParaRPr lang="de-DE" dirty="0"/>
          </a:p>
        </p:txBody>
      </p:sp>
      <p:sp>
        <p:nvSpPr>
          <p:cNvPr id="3" name="Inhaltsplatzhalter 2">
            <a:extLst>
              <a:ext uri="{FF2B5EF4-FFF2-40B4-BE49-F238E27FC236}">
                <a16:creationId xmlns:a16="http://schemas.microsoft.com/office/drawing/2014/main" id="{F9FAD095-9FA6-A503-43E4-89252B916268}"/>
              </a:ext>
            </a:extLst>
          </p:cNvPr>
          <p:cNvSpPr>
            <a:spLocks noGrp="1"/>
          </p:cNvSpPr>
          <p:nvPr>
            <p:ph idx="1"/>
          </p:nvPr>
        </p:nvSpPr>
        <p:spPr>
          <a:xfrm>
            <a:off x="1141412" y="1391920"/>
            <a:ext cx="9905999" cy="5039360"/>
          </a:xfrm>
        </p:spPr>
        <p:txBody>
          <a:bodyPr>
            <a:normAutofit fontScale="77500" lnSpcReduction="20000"/>
          </a:bodyPr>
          <a:lstStyle/>
          <a:p>
            <a:r>
              <a:rPr lang="de-DE" dirty="0"/>
              <a:t>US- amerikanischer Tech- Unternehmer</a:t>
            </a:r>
          </a:p>
          <a:p>
            <a:r>
              <a:rPr lang="de-DE" dirty="0"/>
              <a:t>Angabe von mindestens 600.000 Toten bei konservativer Auslegung der Daten (Konfidenzintervall 95%!)</a:t>
            </a:r>
          </a:p>
          <a:p>
            <a:r>
              <a:rPr lang="de-DE" dirty="0"/>
              <a:t>Herzschäden 6,6% (ca. 13 Millionen US- Amerikaner)</a:t>
            </a:r>
          </a:p>
          <a:p>
            <a:r>
              <a:rPr lang="de-DE" dirty="0"/>
              <a:t>2,7% anhaltende Arbeitsunfähigkeit (ca. 5 Millionen US- Amerikaner)</a:t>
            </a:r>
          </a:p>
          <a:p>
            <a:r>
              <a:rPr lang="de-DE" dirty="0"/>
              <a:t>6,3% Krankenhausaufnahmen – bzw. Einweisungen (ca. 12 Millionen)</a:t>
            </a:r>
          </a:p>
          <a:p>
            <a:r>
              <a:rPr lang="de-DE" dirty="0"/>
              <a:t>2,3% der befragten Haushalte gaben einen verstorbenen Angehörigen an!</a:t>
            </a:r>
          </a:p>
          <a:p>
            <a:r>
              <a:rPr lang="de-DE" dirty="0"/>
              <a:t>16,7% der Befragten geimpften Personen betrachten sich als impfgeschädigt</a:t>
            </a:r>
          </a:p>
          <a:p>
            <a:r>
              <a:rPr lang="de-DE" dirty="0"/>
              <a:t>9,2% mussten nach der Impfung ärztliche Hilfe in Anspruch nehmen (ca. 18 Millionen US- Amerikaner)</a:t>
            </a:r>
          </a:p>
          <a:p>
            <a:r>
              <a:rPr lang="de-DE" dirty="0"/>
              <a:t>Bei an Corona Verstorbenen 72% Wahrscheinlichkeit, bereits geimpft gewesen zu sein</a:t>
            </a:r>
          </a:p>
          <a:p>
            <a:r>
              <a:rPr lang="de-DE" dirty="0"/>
              <a:t>65% der Befragten glauben, dass die Krankenhausbehandlung für den Tod ihrer Angehörigen verantwortlich war</a:t>
            </a:r>
          </a:p>
          <a:p>
            <a:endParaRPr lang="de-DE" dirty="0"/>
          </a:p>
          <a:p>
            <a:endParaRPr lang="de-DE" dirty="0"/>
          </a:p>
        </p:txBody>
      </p:sp>
    </p:spTree>
    <p:extLst>
      <p:ext uri="{BB962C8B-B14F-4D97-AF65-F5344CB8AC3E}">
        <p14:creationId xmlns:p14="http://schemas.microsoft.com/office/powerpoint/2010/main" val="1187259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F5FC3-3A5D-806C-62B6-BC72BE1CAD8A}"/>
              </a:ext>
            </a:extLst>
          </p:cNvPr>
          <p:cNvSpPr>
            <a:spLocks noGrp="1"/>
          </p:cNvSpPr>
          <p:nvPr>
            <p:ph type="title"/>
          </p:nvPr>
        </p:nvSpPr>
        <p:spPr/>
        <p:txBody>
          <a:bodyPr/>
          <a:lstStyle/>
          <a:p>
            <a:r>
              <a:rPr lang="de-DE" dirty="0"/>
              <a:t>Exkurs </a:t>
            </a:r>
            <a:r>
              <a:rPr lang="de-DE" dirty="0" err="1"/>
              <a:t>Dmed</a:t>
            </a:r>
            <a:r>
              <a:rPr lang="de-DE" dirty="0"/>
              <a:t> Datenbank 2021 (veröffentlicht durch die Armee-Veteranin Pam Long)</a:t>
            </a:r>
          </a:p>
        </p:txBody>
      </p:sp>
      <p:sp>
        <p:nvSpPr>
          <p:cNvPr id="3" name="Inhaltsplatzhalter 2">
            <a:extLst>
              <a:ext uri="{FF2B5EF4-FFF2-40B4-BE49-F238E27FC236}">
                <a16:creationId xmlns:a16="http://schemas.microsoft.com/office/drawing/2014/main" id="{C9CA7806-261C-F617-C703-B3B10C9C81EE}"/>
              </a:ext>
            </a:extLst>
          </p:cNvPr>
          <p:cNvSpPr>
            <a:spLocks noGrp="1"/>
          </p:cNvSpPr>
          <p:nvPr>
            <p:ph idx="1"/>
          </p:nvPr>
        </p:nvSpPr>
        <p:spPr/>
        <p:txBody>
          <a:bodyPr>
            <a:normAutofit fontScale="70000" lnSpcReduction="20000"/>
          </a:bodyPr>
          <a:lstStyle/>
          <a:p>
            <a:r>
              <a:rPr lang="de-DE" dirty="0"/>
              <a:t>Myokarditis nach der Gentherapie + 2.800%</a:t>
            </a:r>
          </a:p>
          <a:p>
            <a:r>
              <a:rPr lang="de-DE" dirty="0"/>
              <a:t>Krebs je nach Krebsart + 300 bis + 900%</a:t>
            </a:r>
          </a:p>
          <a:p>
            <a:r>
              <a:rPr lang="de-DE" dirty="0"/>
              <a:t>Unfruchtbarkeit + 500%+Fehlgeburten +300% (bis zur 20.SSW von natürlich 11% auf 80- 90% Fehlgeburten!!)</a:t>
            </a:r>
          </a:p>
          <a:p>
            <a:r>
              <a:rPr lang="de-DE" dirty="0"/>
              <a:t>Neurologische Störungen +1.000%</a:t>
            </a:r>
          </a:p>
          <a:p>
            <a:r>
              <a:rPr lang="de-DE" dirty="0"/>
              <a:t>Multiple Sklerose +600%</a:t>
            </a:r>
          </a:p>
          <a:p>
            <a:r>
              <a:rPr lang="de-DE" dirty="0"/>
              <a:t>Guillain-</a:t>
            </a:r>
            <a:r>
              <a:rPr lang="de-DE" dirty="0" err="1"/>
              <a:t>Barree</a:t>
            </a:r>
            <a:r>
              <a:rPr lang="de-DE" dirty="0"/>
              <a:t> +500%</a:t>
            </a:r>
          </a:p>
          <a:p>
            <a:r>
              <a:rPr lang="de-DE" dirty="0"/>
              <a:t>HIV +500%</a:t>
            </a:r>
          </a:p>
          <a:p>
            <a:r>
              <a:rPr lang="de-DE" dirty="0"/>
              <a:t>Lungenembolie +400%</a:t>
            </a:r>
          </a:p>
        </p:txBody>
      </p:sp>
      <p:sp>
        <p:nvSpPr>
          <p:cNvPr id="4" name="Textfeld 3">
            <a:extLst>
              <a:ext uri="{FF2B5EF4-FFF2-40B4-BE49-F238E27FC236}">
                <a16:creationId xmlns:a16="http://schemas.microsoft.com/office/drawing/2014/main" id="{7F002A19-298B-3E6C-85C6-57BEA1D77320}"/>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3563500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44697-BD26-2FDD-1C82-F7F2DF155EA9}"/>
              </a:ext>
            </a:extLst>
          </p:cNvPr>
          <p:cNvSpPr>
            <a:spLocks noGrp="1"/>
          </p:cNvSpPr>
          <p:nvPr>
            <p:ph type="title"/>
          </p:nvPr>
        </p:nvSpPr>
        <p:spPr/>
        <p:txBody>
          <a:bodyPr/>
          <a:lstStyle/>
          <a:p>
            <a:r>
              <a:rPr lang="de-DE" dirty="0"/>
              <a:t>Studie zu jungen </a:t>
            </a:r>
            <a:r>
              <a:rPr lang="de-DE" dirty="0" err="1"/>
              <a:t>menschen</a:t>
            </a:r>
            <a:r>
              <a:rPr lang="de-DE" dirty="0"/>
              <a:t> in der </a:t>
            </a:r>
            <a:r>
              <a:rPr lang="de-DE" dirty="0" err="1"/>
              <a:t>dauerkrise“jugend</a:t>
            </a:r>
            <a:r>
              <a:rPr lang="de-DE" dirty="0"/>
              <a:t> in Deutschland“, </a:t>
            </a:r>
            <a:r>
              <a:rPr lang="de-DE" dirty="0" err="1"/>
              <a:t>märz</a:t>
            </a:r>
            <a:r>
              <a:rPr lang="de-DE" dirty="0"/>
              <a:t> 22</a:t>
            </a:r>
          </a:p>
        </p:txBody>
      </p:sp>
      <p:sp>
        <p:nvSpPr>
          <p:cNvPr id="3" name="Inhaltsplatzhalter 2">
            <a:extLst>
              <a:ext uri="{FF2B5EF4-FFF2-40B4-BE49-F238E27FC236}">
                <a16:creationId xmlns:a16="http://schemas.microsoft.com/office/drawing/2014/main" id="{20929974-F5F5-014F-9EBF-45FE1661B362}"/>
              </a:ext>
            </a:extLst>
          </p:cNvPr>
          <p:cNvSpPr>
            <a:spLocks noGrp="1"/>
          </p:cNvSpPr>
          <p:nvPr>
            <p:ph idx="1"/>
          </p:nvPr>
        </p:nvSpPr>
        <p:spPr>
          <a:xfrm>
            <a:off x="1141412" y="1960880"/>
            <a:ext cx="9905999" cy="4278601"/>
          </a:xfrm>
        </p:spPr>
        <p:txBody>
          <a:bodyPr/>
          <a:lstStyle/>
          <a:p>
            <a:r>
              <a:rPr lang="de-DE" dirty="0"/>
              <a:t>Es wurden 1021 junge Menschen befragt</a:t>
            </a:r>
          </a:p>
          <a:p>
            <a:r>
              <a:rPr lang="de-DE" dirty="0"/>
              <a:t>Auslöser: Massiv gestiegene Kriegsangst, Spontanität ersetzt durch ständige Selbstkontrolle, Schuldgefühle wurden zum Alltagsbegleiter</a:t>
            </a:r>
          </a:p>
          <a:p>
            <a:r>
              <a:rPr lang="de-DE" dirty="0"/>
              <a:t>Folgen: Stress +45%, Antriebslosigkeit +35%, Erschöpfung +32%, Langeweile +32%, Depression und Niedergeschlagenheit +27%, Hilflosigkeit +13%, Suizidgedanken +7%</a:t>
            </a:r>
          </a:p>
        </p:txBody>
      </p:sp>
      <p:sp>
        <p:nvSpPr>
          <p:cNvPr id="4" name="Textfeld 3">
            <a:extLst>
              <a:ext uri="{FF2B5EF4-FFF2-40B4-BE49-F238E27FC236}">
                <a16:creationId xmlns:a16="http://schemas.microsoft.com/office/drawing/2014/main" id="{3742A70A-D8CC-8D83-D365-23C75C6D8792}"/>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2012242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69BAE-8BA1-AE71-C911-64070C4AED9B}"/>
              </a:ext>
            </a:extLst>
          </p:cNvPr>
          <p:cNvSpPr>
            <a:spLocks noGrp="1"/>
          </p:cNvSpPr>
          <p:nvPr>
            <p:ph type="title"/>
          </p:nvPr>
        </p:nvSpPr>
        <p:spPr/>
        <p:txBody>
          <a:bodyPr/>
          <a:lstStyle/>
          <a:p>
            <a:r>
              <a:rPr lang="de-DE" dirty="0" err="1"/>
              <a:t>Eudra</a:t>
            </a:r>
            <a:r>
              <a:rPr lang="de-DE" dirty="0"/>
              <a:t> </a:t>
            </a:r>
            <a:r>
              <a:rPr lang="de-DE" dirty="0" err="1"/>
              <a:t>Vigilance</a:t>
            </a:r>
            <a:r>
              <a:rPr lang="de-DE" dirty="0"/>
              <a:t> 23.04.2022 </a:t>
            </a:r>
          </a:p>
        </p:txBody>
      </p:sp>
      <p:sp>
        <p:nvSpPr>
          <p:cNvPr id="3" name="Inhaltsplatzhalter 2">
            <a:extLst>
              <a:ext uri="{FF2B5EF4-FFF2-40B4-BE49-F238E27FC236}">
                <a16:creationId xmlns:a16="http://schemas.microsoft.com/office/drawing/2014/main" id="{2D5EB70D-F90B-EDB3-B171-E44B5F8E5126}"/>
              </a:ext>
            </a:extLst>
          </p:cNvPr>
          <p:cNvSpPr>
            <a:spLocks noGrp="1"/>
          </p:cNvSpPr>
          <p:nvPr>
            <p:ph idx="1"/>
          </p:nvPr>
        </p:nvSpPr>
        <p:spPr/>
        <p:txBody>
          <a:bodyPr/>
          <a:lstStyle/>
          <a:p>
            <a:r>
              <a:rPr lang="de-DE" dirty="0"/>
              <a:t>European </a:t>
            </a:r>
            <a:r>
              <a:rPr lang="de-DE" dirty="0" err="1"/>
              <a:t>database</a:t>
            </a:r>
            <a:r>
              <a:rPr lang="de-DE" dirty="0"/>
              <a:t> </a:t>
            </a:r>
            <a:r>
              <a:rPr lang="de-DE" dirty="0" err="1"/>
              <a:t>of</a:t>
            </a:r>
            <a:r>
              <a:rPr lang="de-DE" dirty="0"/>
              <a:t> </a:t>
            </a:r>
            <a:r>
              <a:rPr lang="de-DE" dirty="0" err="1"/>
              <a:t>suspected</a:t>
            </a:r>
            <a:r>
              <a:rPr lang="de-DE" dirty="0"/>
              <a:t> adverse </a:t>
            </a:r>
            <a:r>
              <a:rPr lang="de-DE" dirty="0" err="1"/>
              <a:t>drug</a:t>
            </a:r>
            <a:r>
              <a:rPr lang="de-DE" dirty="0"/>
              <a:t> </a:t>
            </a:r>
            <a:r>
              <a:rPr lang="de-DE" dirty="0" err="1"/>
              <a:t>reaction</a:t>
            </a:r>
            <a:r>
              <a:rPr lang="de-DE" dirty="0"/>
              <a:t> </a:t>
            </a:r>
            <a:r>
              <a:rPr lang="de-DE" dirty="0" err="1"/>
              <a:t>reports</a:t>
            </a:r>
            <a:endParaRPr lang="de-DE" dirty="0"/>
          </a:p>
          <a:p>
            <a:r>
              <a:rPr lang="de-DE" dirty="0"/>
              <a:t>4.190.493 „Verletzte“</a:t>
            </a:r>
          </a:p>
          <a:p>
            <a:r>
              <a:rPr lang="de-DE" dirty="0"/>
              <a:t>43.898 Tote</a:t>
            </a:r>
          </a:p>
        </p:txBody>
      </p:sp>
      <p:sp>
        <p:nvSpPr>
          <p:cNvPr id="4" name="Textfeld 3">
            <a:extLst>
              <a:ext uri="{FF2B5EF4-FFF2-40B4-BE49-F238E27FC236}">
                <a16:creationId xmlns:a16="http://schemas.microsoft.com/office/drawing/2014/main" id="{0B13F3DA-E6FD-E52E-BD14-0A7E857796A3}"/>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1113468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4DD72-A540-08A4-9C77-4E190F62F7D4}"/>
              </a:ext>
            </a:extLst>
          </p:cNvPr>
          <p:cNvSpPr>
            <a:spLocks noGrp="1"/>
          </p:cNvSpPr>
          <p:nvPr>
            <p:ph type="title"/>
          </p:nvPr>
        </p:nvSpPr>
        <p:spPr/>
        <p:txBody>
          <a:bodyPr/>
          <a:lstStyle/>
          <a:p>
            <a:r>
              <a:rPr lang="de-DE" dirty="0"/>
              <a:t>EUDRA </a:t>
            </a:r>
            <a:r>
              <a:rPr lang="de-DE" dirty="0" err="1"/>
              <a:t>Vigilance</a:t>
            </a:r>
            <a:r>
              <a:rPr lang="de-DE" dirty="0"/>
              <a:t> 25.06.2022</a:t>
            </a:r>
          </a:p>
        </p:txBody>
      </p:sp>
      <p:sp>
        <p:nvSpPr>
          <p:cNvPr id="3" name="Inhaltsplatzhalter 2">
            <a:extLst>
              <a:ext uri="{FF2B5EF4-FFF2-40B4-BE49-F238E27FC236}">
                <a16:creationId xmlns:a16="http://schemas.microsoft.com/office/drawing/2014/main" id="{32F9E465-F4E5-1189-E09D-4EB5F6BEED17}"/>
              </a:ext>
            </a:extLst>
          </p:cNvPr>
          <p:cNvSpPr>
            <a:spLocks noGrp="1"/>
          </p:cNvSpPr>
          <p:nvPr>
            <p:ph idx="1"/>
          </p:nvPr>
        </p:nvSpPr>
        <p:spPr>
          <a:xfrm>
            <a:off x="1141412" y="1584960"/>
            <a:ext cx="9905999" cy="4775200"/>
          </a:xfrm>
        </p:spPr>
        <p:txBody>
          <a:bodyPr>
            <a:normAutofit/>
          </a:bodyPr>
          <a:lstStyle/>
          <a:p>
            <a:r>
              <a:rPr lang="de-DE" dirty="0"/>
              <a:t>Gemeldete Nebenwirkungen und Todesfälle in der EU:</a:t>
            </a:r>
          </a:p>
          <a:p>
            <a:r>
              <a:rPr lang="de-DE" dirty="0"/>
              <a:t>„es würden nur 1 – 10% der Fälle gemeldet“</a:t>
            </a:r>
          </a:p>
          <a:p>
            <a:r>
              <a:rPr lang="de-DE" dirty="0"/>
              <a:t>„Nebenwirkungen gesamt: 1.890.943“</a:t>
            </a:r>
          </a:p>
          <a:p>
            <a:r>
              <a:rPr lang="de-DE" dirty="0"/>
              <a:t>„davon Todesfälle: 25.388“</a:t>
            </a:r>
          </a:p>
          <a:p>
            <a:r>
              <a:rPr lang="de-DE" dirty="0"/>
              <a:t>„ASDS (adult </a:t>
            </a:r>
            <a:r>
              <a:rPr lang="de-DE" dirty="0" err="1"/>
              <a:t>sudden</a:t>
            </a:r>
            <a:r>
              <a:rPr lang="de-DE" dirty="0"/>
              <a:t> </a:t>
            </a:r>
            <a:r>
              <a:rPr lang="de-DE" dirty="0" err="1"/>
              <a:t>death</a:t>
            </a:r>
            <a:r>
              <a:rPr lang="de-DE" dirty="0"/>
              <a:t> </a:t>
            </a:r>
            <a:r>
              <a:rPr lang="de-DE" dirty="0" err="1"/>
              <a:t>syndrom</a:t>
            </a:r>
            <a:r>
              <a:rPr lang="de-DE" dirty="0"/>
              <a:t>; hier bei Sportereignissen): Anzahl dokumentierter Fälle 1.422, Altersdurchschnitt 40,2 Jahre“</a:t>
            </a:r>
          </a:p>
          <a:p>
            <a:r>
              <a:rPr lang="de-DE" dirty="0"/>
              <a:t>„Kinder im Zusammenhang mit plötzlichen medizinischen Notfällen: 308; Altersdurchschnitt 14,2 Jahre</a:t>
            </a:r>
          </a:p>
          <a:p>
            <a:pPr marL="0" indent="0">
              <a:buNone/>
            </a:pPr>
            <a:endParaRPr lang="de-DE" dirty="0"/>
          </a:p>
        </p:txBody>
      </p:sp>
    </p:spTree>
    <p:extLst>
      <p:ext uri="{BB962C8B-B14F-4D97-AF65-F5344CB8AC3E}">
        <p14:creationId xmlns:p14="http://schemas.microsoft.com/office/powerpoint/2010/main" val="84767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8E0FA-1AC7-4D20-04BA-549B390C1677}"/>
              </a:ext>
            </a:extLst>
          </p:cNvPr>
          <p:cNvSpPr>
            <a:spLocks noGrp="1"/>
          </p:cNvSpPr>
          <p:nvPr>
            <p:ph type="title"/>
          </p:nvPr>
        </p:nvSpPr>
        <p:spPr/>
        <p:txBody>
          <a:bodyPr>
            <a:normAutofit fontScale="90000"/>
          </a:bodyPr>
          <a:lstStyle/>
          <a:p>
            <a:r>
              <a:rPr lang="de-DE" dirty="0"/>
              <a:t>Sören </a:t>
            </a:r>
            <a:r>
              <a:rPr lang="de-DE" dirty="0" err="1"/>
              <a:t>Broström</a:t>
            </a:r>
            <a:br>
              <a:rPr lang="de-DE" dirty="0"/>
            </a:br>
            <a:r>
              <a:rPr lang="de-DE" dirty="0"/>
              <a:t>Generaldirektor der dänischen Gesundheitsbehörde</a:t>
            </a:r>
          </a:p>
        </p:txBody>
      </p:sp>
      <p:sp>
        <p:nvSpPr>
          <p:cNvPr id="3" name="Inhaltsplatzhalter 2">
            <a:extLst>
              <a:ext uri="{FF2B5EF4-FFF2-40B4-BE49-F238E27FC236}">
                <a16:creationId xmlns:a16="http://schemas.microsoft.com/office/drawing/2014/main" id="{31302E15-BBB8-EDF9-1CD2-3EEE4D7FAF01}"/>
              </a:ext>
            </a:extLst>
          </p:cNvPr>
          <p:cNvSpPr>
            <a:spLocks noGrp="1"/>
          </p:cNvSpPr>
          <p:nvPr>
            <p:ph idx="1"/>
          </p:nvPr>
        </p:nvSpPr>
        <p:spPr/>
        <p:txBody>
          <a:bodyPr/>
          <a:lstStyle/>
          <a:p>
            <a:r>
              <a:rPr lang="de-DE" dirty="0"/>
              <a:t>Interview am 22.06.2022 </a:t>
            </a:r>
            <a:r>
              <a:rPr lang="de-DE" dirty="0" err="1"/>
              <a:t>gegenüber“TV</a:t>
            </a:r>
            <a:r>
              <a:rPr lang="de-DE" dirty="0"/>
              <a:t> 2“ (meistgesehener TV- Sender Dänemarks)</a:t>
            </a:r>
          </a:p>
          <a:p>
            <a:r>
              <a:rPr lang="de-DE" dirty="0"/>
              <a:t>„Im Nachhinein betrachtet haben wir durch die Impfung von Kindern nichts gewonnen. Mit dem, was wir heute wissen, war die Impfung von Kindern ein Fehler. Wir würden heute nicht mehr dasselbe tun.“</a:t>
            </a:r>
          </a:p>
        </p:txBody>
      </p:sp>
    </p:spTree>
    <p:extLst>
      <p:ext uri="{BB962C8B-B14F-4D97-AF65-F5344CB8AC3E}">
        <p14:creationId xmlns:p14="http://schemas.microsoft.com/office/powerpoint/2010/main" val="2426777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586BA-76F6-20DB-AFB2-F1EFC35010E0}"/>
              </a:ext>
            </a:extLst>
          </p:cNvPr>
          <p:cNvSpPr>
            <a:spLocks noGrp="1"/>
          </p:cNvSpPr>
          <p:nvPr>
            <p:ph type="title"/>
          </p:nvPr>
        </p:nvSpPr>
        <p:spPr/>
        <p:txBody>
          <a:bodyPr/>
          <a:lstStyle/>
          <a:p>
            <a:r>
              <a:rPr lang="de-DE" dirty="0"/>
              <a:t>Oxford- Studie von ende </a:t>
            </a:r>
            <a:r>
              <a:rPr lang="de-DE" dirty="0" err="1"/>
              <a:t>januar</a:t>
            </a:r>
            <a:r>
              <a:rPr lang="de-DE" dirty="0"/>
              <a:t> 2022</a:t>
            </a:r>
          </a:p>
        </p:txBody>
      </p:sp>
      <p:sp>
        <p:nvSpPr>
          <p:cNvPr id="3" name="Inhaltsplatzhalter 2">
            <a:extLst>
              <a:ext uri="{FF2B5EF4-FFF2-40B4-BE49-F238E27FC236}">
                <a16:creationId xmlns:a16="http://schemas.microsoft.com/office/drawing/2014/main" id="{E7CCF136-AF2D-8E5C-A34A-221B633E83EE}"/>
              </a:ext>
            </a:extLst>
          </p:cNvPr>
          <p:cNvSpPr>
            <a:spLocks noGrp="1"/>
          </p:cNvSpPr>
          <p:nvPr>
            <p:ph idx="1"/>
          </p:nvPr>
        </p:nvSpPr>
        <p:spPr>
          <a:xfrm>
            <a:off x="1141412" y="1828800"/>
            <a:ext cx="9905999" cy="4338320"/>
          </a:xfrm>
        </p:spPr>
        <p:txBody>
          <a:bodyPr/>
          <a:lstStyle/>
          <a:p>
            <a:r>
              <a:rPr lang="de-DE" dirty="0"/>
              <a:t>Natürliche Immunität verleiht deutlich besseren Schutz gegen Infektionen und symptomatische Erkrankung als die „Impfung“ mit 2 x mRNA</a:t>
            </a:r>
          </a:p>
          <a:p>
            <a:r>
              <a:rPr lang="de-DE" dirty="0"/>
              <a:t>Mit mRNA „Geimpfte“ haben ein 13-fach höheres Risiko für Durchbruchreaktionen mit der Deltavariante als Genesene</a:t>
            </a:r>
          </a:p>
        </p:txBody>
      </p:sp>
      <p:sp>
        <p:nvSpPr>
          <p:cNvPr id="4" name="Textfeld 3">
            <a:extLst>
              <a:ext uri="{FF2B5EF4-FFF2-40B4-BE49-F238E27FC236}">
                <a16:creationId xmlns:a16="http://schemas.microsoft.com/office/drawing/2014/main" id="{49E41084-9BBD-5BD1-5007-9FCB18459D4A}"/>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1974081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51846-D821-9E4C-49EC-87B14CBB7274}"/>
              </a:ext>
            </a:extLst>
          </p:cNvPr>
          <p:cNvSpPr>
            <a:spLocks noGrp="1"/>
          </p:cNvSpPr>
          <p:nvPr>
            <p:ph type="title"/>
          </p:nvPr>
        </p:nvSpPr>
        <p:spPr/>
        <p:txBody>
          <a:bodyPr>
            <a:normAutofit fontScale="90000"/>
          </a:bodyPr>
          <a:lstStyle/>
          <a:p>
            <a:r>
              <a:rPr lang="de-DE" dirty="0"/>
              <a:t>New </a:t>
            </a:r>
            <a:r>
              <a:rPr lang="de-DE" dirty="0" err="1"/>
              <a:t>england</a:t>
            </a:r>
            <a:r>
              <a:rPr lang="de-DE" dirty="0"/>
              <a:t> </a:t>
            </a:r>
            <a:r>
              <a:rPr lang="de-DE" dirty="0" err="1"/>
              <a:t>journal</a:t>
            </a:r>
            <a:r>
              <a:rPr lang="de-DE" dirty="0"/>
              <a:t> </a:t>
            </a:r>
            <a:r>
              <a:rPr lang="de-DE" dirty="0" err="1"/>
              <a:t>of</a:t>
            </a:r>
            <a:r>
              <a:rPr lang="de-DE" dirty="0"/>
              <a:t> </a:t>
            </a:r>
            <a:r>
              <a:rPr lang="de-DE" dirty="0" err="1"/>
              <a:t>medicine</a:t>
            </a:r>
            <a:r>
              <a:rPr lang="de-DE" dirty="0"/>
              <a:t>, </a:t>
            </a:r>
            <a:r>
              <a:rPr lang="de-DE" dirty="0" err="1"/>
              <a:t>julie</a:t>
            </a:r>
            <a:r>
              <a:rPr lang="de-DE" dirty="0"/>
              <a:t> </a:t>
            </a:r>
            <a:r>
              <a:rPr lang="de-DE" dirty="0" err="1"/>
              <a:t>Boucau</a:t>
            </a:r>
            <a:r>
              <a:rPr lang="de-DE" dirty="0"/>
              <a:t> et al. (2022). Titel: „</a:t>
            </a:r>
            <a:r>
              <a:rPr lang="de-DE" dirty="0" err="1"/>
              <a:t>duration</a:t>
            </a:r>
            <a:r>
              <a:rPr lang="de-DE" dirty="0"/>
              <a:t> </a:t>
            </a:r>
            <a:r>
              <a:rPr lang="de-DE" dirty="0" err="1"/>
              <a:t>of</a:t>
            </a:r>
            <a:r>
              <a:rPr lang="de-DE" dirty="0"/>
              <a:t> </a:t>
            </a:r>
            <a:r>
              <a:rPr lang="de-DE" dirty="0" err="1"/>
              <a:t>shedding</a:t>
            </a:r>
            <a:r>
              <a:rPr lang="de-DE" dirty="0"/>
              <a:t> </a:t>
            </a:r>
            <a:r>
              <a:rPr lang="de-DE" dirty="0" err="1"/>
              <a:t>of</a:t>
            </a:r>
            <a:r>
              <a:rPr lang="de-DE" dirty="0"/>
              <a:t> </a:t>
            </a:r>
            <a:r>
              <a:rPr lang="de-DE" dirty="0" err="1"/>
              <a:t>culturable</a:t>
            </a:r>
            <a:r>
              <a:rPr lang="de-DE" dirty="0"/>
              <a:t> </a:t>
            </a:r>
            <a:r>
              <a:rPr lang="de-DE" dirty="0" err="1"/>
              <a:t>virus</a:t>
            </a:r>
            <a:r>
              <a:rPr lang="de-DE" dirty="0"/>
              <a:t> in </a:t>
            </a:r>
            <a:r>
              <a:rPr lang="de-DE" dirty="0" err="1"/>
              <a:t>sars</a:t>
            </a:r>
            <a:r>
              <a:rPr lang="de-DE" dirty="0"/>
              <a:t>- cov-2 </a:t>
            </a:r>
            <a:r>
              <a:rPr lang="de-DE" dirty="0" err="1"/>
              <a:t>omikron</a:t>
            </a:r>
            <a:r>
              <a:rPr lang="de-DE" dirty="0"/>
              <a:t> (b1) </a:t>
            </a:r>
            <a:r>
              <a:rPr lang="de-DE" dirty="0" err="1"/>
              <a:t>infection</a:t>
            </a:r>
            <a:r>
              <a:rPr lang="de-DE" dirty="0"/>
              <a:t>.“</a:t>
            </a:r>
          </a:p>
        </p:txBody>
      </p:sp>
      <p:sp>
        <p:nvSpPr>
          <p:cNvPr id="3" name="Inhaltsplatzhalter 2">
            <a:extLst>
              <a:ext uri="{FF2B5EF4-FFF2-40B4-BE49-F238E27FC236}">
                <a16:creationId xmlns:a16="http://schemas.microsoft.com/office/drawing/2014/main" id="{3234CFBF-788F-5D1F-B5EA-B5B5E10F1171}"/>
              </a:ext>
            </a:extLst>
          </p:cNvPr>
          <p:cNvSpPr>
            <a:spLocks noGrp="1"/>
          </p:cNvSpPr>
          <p:nvPr>
            <p:ph idx="1"/>
          </p:nvPr>
        </p:nvSpPr>
        <p:spPr/>
        <p:txBody>
          <a:bodyPr>
            <a:normAutofit fontScale="77500" lnSpcReduction="20000"/>
          </a:bodyPr>
          <a:lstStyle/>
          <a:p>
            <a:r>
              <a:rPr lang="de-DE" dirty="0"/>
              <a:t>Longitudinale Analyse an PCR positiven symptomatischen Erwachsenen, nachuntersucht mehrmals pro Woche bis zu einem negativen Test</a:t>
            </a:r>
          </a:p>
          <a:p>
            <a:r>
              <a:rPr lang="de-DE" dirty="0"/>
              <a:t>Durchschnittliche Zeit bis zum negativen Test ca. 4-5 Tage</a:t>
            </a:r>
          </a:p>
          <a:p>
            <a:r>
              <a:rPr lang="de-DE" dirty="0"/>
              <a:t>Probenentnahme aus der Nase, Anzüchtung im Labor in einer Zellkultur aus Nierenzellen von Affen)</a:t>
            </a:r>
          </a:p>
          <a:p>
            <a:r>
              <a:rPr lang="de-DE" dirty="0"/>
              <a:t>Kein Unterschied bis zum negativen Test zwischen Zellkultur und Studienteilnehmer</a:t>
            </a:r>
          </a:p>
          <a:p>
            <a:r>
              <a:rPr lang="de-DE" dirty="0"/>
              <a:t>Kein Unterschied zwischen Ungeimpften, Geimpften und </a:t>
            </a:r>
            <a:r>
              <a:rPr lang="de-DE" dirty="0" err="1"/>
              <a:t>Geboosterten</a:t>
            </a:r>
            <a:endParaRPr lang="de-DE" dirty="0"/>
          </a:p>
          <a:p>
            <a:r>
              <a:rPr lang="de-DE" dirty="0"/>
              <a:t>Kein Unterschied zwischen Omikron und Deltavariante</a:t>
            </a:r>
          </a:p>
          <a:p>
            <a:r>
              <a:rPr lang="de-DE" dirty="0"/>
              <a:t>Ungeimpfte wurden im Schnitt das Virus wieder schneller los</a:t>
            </a:r>
          </a:p>
        </p:txBody>
      </p:sp>
    </p:spTree>
    <p:extLst>
      <p:ext uri="{BB962C8B-B14F-4D97-AF65-F5344CB8AC3E}">
        <p14:creationId xmlns:p14="http://schemas.microsoft.com/office/powerpoint/2010/main" val="1672515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D4D7E-4AA1-C9B2-23BB-ABAEE6443625}"/>
              </a:ext>
            </a:extLst>
          </p:cNvPr>
          <p:cNvSpPr>
            <a:spLocks noGrp="1"/>
          </p:cNvSpPr>
          <p:nvPr>
            <p:ph type="title"/>
          </p:nvPr>
        </p:nvSpPr>
        <p:spPr/>
        <p:txBody>
          <a:bodyPr/>
          <a:lstStyle/>
          <a:p>
            <a:r>
              <a:rPr lang="de-DE" dirty="0"/>
              <a:t>„</a:t>
            </a:r>
            <a:r>
              <a:rPr lang="de-DE" dirty="0" err="1"/>
              <a:t>drosten</a:t>
            </a:r>
            <a:r>
              <a:rPr lang="de-DE" dirty="0"/>
              <a:t>- </a:t>
            </a:r>
            <a:r>
              <a:rPr lang="de-DE" dirty="0" err="1"/>
              <a:t>studie</a:t>
            </a:r>
            <a:r>
              <a:rPr lang="de-DE" dirty="0"/>
              <a:t>“ vom </a:t>
            </a:r>
            <a:r>
              <a:rPr lang="de-DE" dirty="0" err="1"/>
              <a:t>april</a:t>
            </a:r>
            <a:r>
              <a:rPr lang="de-DE" dirty="0"/>
              <a:t> 2020</a:t>
            </a:r>
          </a:p>
        </p:txBody>
      </p:sp>
      <p:sp>
        <p:nvSpPr>
          <p:cNvPr id="3" name="Inhaltsplatzhalter 2">
            <a:extLst>
              <a:ext uri="{FF2B5EF4-FFF2-40B4-BE49-F238E27FC236}">
                <a16:creationId xmlns:a16="http://schemas.microsoft.com/office/drawing/2014/main" id="{45CF9447-8C02-137C-1E5F-B3EC693D4D62}"/>
              </a:ext>
            </a:extLst>
          </p:cNvPr>
          <p:cNvSpPr>
            <a:spLocks noGrp="1"/>
          </p:cNvSpPr>
          <p:nvPr>
            <p:ph idx="1"/>
          </p:nvPr>
        </p:nvSpPr>
        <p:spPr>
          <a:xfrm>
            <a:off x="1141412" y="1798320"/>
            <a:ext cx="9905999" cy="4441162"/>
          </a:xfrm>
        </p:spPr>
        <p:txBody>
          <a:bodyPr>
            <a:normAutofit lnSpcReduction="10000"/>
          </a:bodyPr>
          <a:lstStyle/>
          <a:p>
            <a:r>
              <a:rPr lang="de-DE" dirty="0"/>
              <a:t>Original: Analyse von SARS CoV2 gesteuerter Autophagie zeigt </a:t>
            </a:r>
            <a:r>
              <a:rPr lang="de-DE" dirty="0" err="1"/>
              <a:t>Spermidin</a:t>
            </a:r>
            <a:r>
              <a:rPr lang="de-DE" dirty="0"/>
              <a:t>, MK-2206 und </a:t>
            </a:r>
            <a:r>
              <a:rPr lang="de-DE" dirty="0" err="1"/>
              <a:t>Niclosamid</a:t>
            </a:r>
            <a:r>
              <a:rPr lang="de-DE" dirty="0"/>
              <a:t> als mögliche antivirale Therapeutika; veröffentlicht am 15.04.202 in „</a:t>
            </a:r>
            <a:r>
              <a:rPr lang="de-DE" dirty="0" err="1"/>
              <a:t>bio</a:t>
            </a:r>
            <a:r>
              <a:rPr lang="de-DE" dirty="0"/>
              <a:t> </a:t>
            </a:r>
            <a:r>
              <a:rPr lang="de-DE" dirty="0" err="1"/>
              <a:t>Rxiv</a:t>
            </a:r>
            <a:r>
              <a:rPr lang="de-DE" dirty="0"/>
              <a:t>“</a:t>
            </a:r>
          </a:p>
          <a:p>
            <a:r>
              <a:rPr lang="de-DE" dirty="0"/>
              <a:t>Nach Begutachtung am 21.06.2021 veröffentlicht in „Nature“ unter dem Titel: SARS-CoV-2 </a:t>
            </a:r>
            <a:r>
              <a:rPr lang="de-DE" dirty="0" err="1"/>
              <a:t>mediated</a:t>
            </a:r>
            <a:r>
              <a:rPr lang="de-DE" dirty="0"/>
              <a:t> </a:t>
            </a:r>
            <a:r>
              <a:rPr lang="de-DE" dirty="0" err="1"/>
              <a:t>dysregulation</a:t>
            </a:r>
            <a:r>
              <a:rPr lang="de-DE" dirty="0"/>
              <a:t> </a:t>
            </a:r>
            <a:r>
              <a:rPr lang="de-DE" dirty="0" err="1"/>
              <a:t>of</a:t>
            </a:r>
            <a:r>
              <a:rPr lang="de-DE" dirty="0"/>
              <a:t> </a:t>
            </a:r>
            <a:r>
              <a:rPr lang="de-DE" dirty="0" err="1"/>
              <a:t>metabolism</a:t>
            </a:r>
            <a:r>
              <a:rPr lang="de-DE" dirty="0"/>
              <a:t> and </a:t>
            </a:r>
            <a:r>
              <a:rPr lang="de-DE" dirty="0" err="1"/>
              <a:t>autophagy</a:t>
            </a:r>
            <a:r>
              <a:rPr lang="de-DE" dirty="0"/>
              <a:t> </a:t>
            </a:r>
            <a:r>
              <a:rPr lang="de-DE" dirty="0" err="1"/>
              <a:t>uncovers</a:t>
            </a:r>
            <a:r>
              <a:rPr lang="de-DE" dirty="0"/>
              <a:t> host- </a:t>
            </a:r>
            <a:r>
              <a:rPr lang="de-DE" dirty="0" err="1"/>
              <a:t>targeting</a:t>
            </a:r>
            <a:r>
              <a:rPr lang="de-DE" dirty="0"/>
              <a:t> </a:t>
            </a:r>
            <a:r>
              <a:rPr lang="de-DE" dirty="0" err="1"/>
              <a:t>antivirals</a:t>
            </a:r>
            <a:r>
              <a:rPr lang="de-DE" dirty="0"/>
              <a:t>“; hierbei </a:t>
            </a:r>
            <a:r>
              <a:rPr lang="de-DE" dirty="0" err="1"/>
              <a:t>Spermidin</a:t>
            </a:r>
            <a:r>
              <a:rPr lang="de-DE" dirty="0"/>
              <a:t>: führt zu 87% Verminderung der Produktion von infektiösen SARS-CoV-2 Partikeln; MK-2206 führt zu einer Reduktion der Verbreitung um 92%; </a:t>
            </a:r>
            <a:r>
              <a:rPr lang="de-DE" dirty="0" err="1"/>
              <a:t>Niclosamid</a:t>
            </a:r>
            <a:r>
              <a:rPr lang="de-DE" dirty="0"/>
              <a:t> verhindert die Vermehrung um mehr als 99,9%!</a:t>
            </a:r>
          </a:p>
          <a:p>
            <a:r>
              <a:rPr lang="de-DE" dirty="0"/>
              <a:t>Wirksamer als Hydroxychloroquin und </a:t>
            </a:r>
            <a:r>
              <a:rPr lang="de-DE" dirty="0" err="1"/>
              <a:t>Ivermectin</a:t>
            </a:r>
            <a:endParaRPr lang="de-DE" dirty="0"/>
          </a:p>
        </p:txBody>
      </p:sp>
      <p:sp>
        <p:nvSpPr>
          <p:cNvPr id="4" name="Textfeld 3">
            <a:extLst>
              <a:ext uri="{FF2B5EF4-FFF2-40B4-BE49-F238E27FC236}">
                <a16:creationId xmlns:a16="http://schemas.microsoft.com/office/drawing/2014/main" id="{1DE8B25B-DE28-A8D9-8CE8-1E96CCA451DB}"/>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2228511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C9ECE-80A8-A534-9B7D-72D92C239F47}"/>
              </a:ext>
            </a:extLst>
          </p:cNvPr>
          <p:cNvSpPr>
            <a:spLocks noGrp="1"/>
          </p:cNvSpPr>
          <p:nvPr>
            <p:ph type="title"/>
          </p:nvPr>
        </p:nvSpPr>
        <p:spPr/>
        <p:txBody>
          <a:bodyPr/>
          <a:lstStyle/>
          <a:p>
            <a:r>
              <a:rPr lang="de-DE" dirty="0" err="1"/>
              <a:t>nebenschauplätze</a:t>
            </a:r>
            <a:endParaRPr lang="de-DE" dirty="0"/>
          </a:p>
        </p:txBody>
      </p:sp>
      <p:sp>
        <p:nvSpPr>
          <p:cNvPr id="3" name="Inhaltsplatzhalter 2">
            <a:extLst>
              <a:ext uri="{FF2B5EF4-FFF2-40B4-BE49-F238E27FC236}">
                <a16:creationId xmlns:a16="http://schemas.microsoft.com/office/drawing/2014/main" id="{16715202-9780-D1D4-3694-F9D08C45F9B2}"/>
              </a:ext>
            </a:extLst>
          </p:cNvPr>
          <p:cNvSpPr>
            <a:spLocks noGrp="1"/>
          </p:cNvSpPr>
          <p:nvPr>
            <p:ph idx="1"/>
          </p:nvPr>
        </p:nvSpPr>
        <p:spPr>
          <a:xfrm>
            <a:off x="1141412" y="1696720"/>
            <a:ext cx="9905999" cy="4643120"/>
          </a:xfrm>
        </p:spPr>
        <p:txBody>
          <a:bodyPr>
            <a:normAutofit/>
          </a:bodyPr>
          <a:lstStyle/>
          <a:p>
            <a:r>
              <a:rPr lang="de-DE" dirty="0"/>
              <a:t>Laut WHO und Unicef ca. 10 x mehr zusätzlich (!) verhungerte Kinder durch unterbrochene Lieferketten und rückläufige Spenden als Tote weltweit durch die Coronakrankheit selbst!</a:t>
            </a:r>
          </a:p>
          <a:p>
            <a:r>
              <a:rPr lang="de-DE" dirty="0"/>
              <a:t>Zurückgezogene Studie der </a:t>
            </a:r>
            <a:r>
              <a:rPr lang="de-DE" dirty="0" err="1"/>
              <a:t>Charite</a:t>
            </a:r>
            <a:r>
              <a:rPr lang="de-DE" dirty="0"/>
              <a:t>: vermutlich 40 x mehr NW als gemeldet</a:t>
            </a:r>
          </a:p>
          <a:p>
            <a:r>
              <a:rPr lang="de-DE" dirty="0"/>
              <a:t>Enthüllte Pfizer-Dokumente (Analyse durch Dr. Naomi Wolf und Team; am 23.04.2022 Teilergebnisse veröffentlicht zusammen mit Steve Bannon: von 42.000 Pfizer-Patienten seien 3,7% an der Impfung verstorben (laut Pfizer wurden von 42.086 als relevant bezeichneten Fällen 20.761 nicht </a:t>
            </a:r>
            <a:r>
              <a:rPr lang="de-DE"/>
              <a:t>weiter verfolgt)</a:t>
            </a:r>
          </a:p>
        </p:txBody>
      </p:sp>
      <p:sp>
        <p:nvSpPr>
          <p:cNvPr id="4" name="Textfeld 3">
            <a:extLst>
              <a:ext uri="{FF2B5EF4-FFF2-40B4-BE49-F238E27FC236}">
                <a16:creationId xmlns:a16="http://schemas.microsoft.com/office/drawing/2014/main" id="{22F36CF1-CC7B-2164-7470-284971911F47}"/>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316957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6A6AB-992F-B864-DEC8-EB2F9CDFD8A1}"/>
              </a:ext>
            </a:extLst>
          </p:cNvPr>
          <p:cNvSpPr>
            <a:spLocks noGrp="1"/>
          </p:cNvSpPr>
          <p:nvPr>
            <p:ph type="title"/>
          </p:nvPr>
        </p:nvSpPr>
        <p:spPr/>
        <p:txBody>
          <a:bodyPr/>
          <a:lstStyle/>
          <a:p>
            <a:r>
              <a:rPr lang="de-DE" dirty="0"/>
              <a:t>Zitat von Fjodor Michailowitsch </a:t>
            </a:r>
            <a:r>
              <a:rPr lang="de-DE" dirty="0" err="1"/>
              <a:t>dostojewski</a:t>
            </a:r>
            <a:r>
              <a:rPr lang="de-DE" dirty="0"/>
              <a:t>, 1821-1881</a:t>
            </a:r>
          </a:p>
        </p:txBody>
      </p:sp>
      <p:sp>
        <p:nvSpPr>
          <p:cNvPr id="3" name="Inhaltsplatzhalter 2">
            <a:extLst>
              <a:ext uri="{FF2B5EF4-FFF2-40B4-BE49-F238E27FC236}">
                <a16:creationId xmlns:a16="http://schemas.microsoft.com/office/drawing/2014/main" id="{AF33CD50-95C5-2088-B4BE-36427F5F4C54}"/>
              </a:ext>
            </a:extLst>
          </p:cNvPr>
          <p:cNvSpPr>
            <a:spLocks noGrp="1"/>
          </p:cNvSpPr>
          <p:nvPr>
            <p:ph idx="1"/>
          </p:nvPr>
        </p:nvSpPr>
        <p:spPr/>
        <p:txBody>
          <a:bodyPr>
            <a:normAutofit/>
          </a:bodyPr>
          <a:lstStyle/>
          <a:p>
            <a:r>
              <a:rPr lang="de-DE" sz="3200" dirty="0"/>
              <a:t>„Die Toleranz wird ein solches Niveau erreichen, dass intelligenten Menschen das Denken verboten wird, um Idioten nicht zu beleidigen“.</a:t>
            </a:r>
          </a:p>
        </p:txBody>
      </p:sp>
    </p:spTree>
    <p:extLst>
      <p:ext uri="{BB962C8B-B14F-4D97-AF65-F5344CB8AC3E}">
        <p14:creationId xmlns:p14="http://schemas.microsoft.com/office/powerpoint/2010/main" val="1885613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F5090-2F87-4074-4E17-A5FD999C19CC}"/>
              </a:ext>
            </a:extLst>
          </p:cNvPr>
          <p:cNvSpPr>
            <a:spLocks noGrp="1"/>
          </p:cNvSpPr>
          <p:nvPr>
            <p:ph type="title"/>
          </p:nvPr>
        </p:nvSpPr>
        <p:spPr/>
        <p:txBody>
          <a:bodyPr/>
          <a:lstStyle/>
          <a:p>
            <a:r>
              <a:rPr lang="de-DE" dirty="0"/>
              <a:t>Vorstellung des </a:t>
            </a:r>
            <a:r>
              <a:rPr lang="de-DE" dirty="0" err="1"/>
              <a:t>Coronamassnahmen</a:t>
            </a:r>
            <a:r>
              <a:rPr lang="de-DE" dirty="0"/>
              <a:t>- Evaluierungsberichts am 01.Juli 2022</a:t>
            </a:r>
          </a:p>
        </p:txBody>
      </p:sp>
      <p:sp>
        <p:nvSpPr>
          <p:cNvPr id="3" name="Inhaltsplatzhalter 2">
            <a:extLst>
              <a:ext uri="{FF2B5EF4-FFF2-40B4-BE49-F238E27FC236}">
                <a16:creationId xmlns:a16="http://schemas.microsoft.com/office/drawing/2014/main" id="{5712CE9E-30FF-555D-63F5-33A229F44AA3}"/>
              </a:ext>
            </a:extLst>
          </p:cNvPr>
          <p:cNvSpPr>
            <a:spLocks noGrp="1"/>
          </p:cNvSpPr>
          <p:nvPr>
            <p:ph idx="1"/>
          </p:nvPr>
        </p:nvSpPr>
        <p:spPr/>
        <p:txBody>
          <a:bodyPr/>
          <a:lstStyle/>
          <a:p>
            <a:r>
              <a:rPr lang="de-DE" dirty="0"/>
              <a:t>Zitat der Wissenschaftsjournalistin des Jahres 2021 Christina Berndt:</a:t>
            </a:r>
          </a:p>
          <a:p>
            <a:endParaRPr lang="de-DE" dirty="0"/>
          </a:p>
          <a:p>
            <a:r>
              <a:rPr lang="de-DE" dirty="0"/>
              <a:t>Die Abwesenheit von Evidenz zur Wirksamkeit ist keine Evidenz für die Abwesenheit von Wirksamkeit (im Original: „</a:t>
            </a:r>
            <a:r>
              <a:rPr lang="de-DE" dirty="0" err="1"/>
              <a:t>absence</a:t>
            </a:r>
            <a:r>
              <a:rPr lang="de-DE" dirty="0"/>
              <a:t> </a:t>
            </a:r>
            <a:r>
              <a:rPr lang="de-DE" dirty="0" err="1"/>
              <a:t>of</a:t>
            </a:r>
            <a:r>
              <a:rPr lang="de-DE" dirty="0"/>
              <a:t> </a:t>
            </a:r>
            <a:r>
              <a:rPr lang="de-DE" dirty="0" err="1"/>
              <a:t>evidence</a:t>
            </a:r>
            <a:r>
              <a:rPr lang="de-DE" dirty="0"/>
              <a:t> </a:t>
            </a:r>
            <a:r>
              <a:rPr lang="de-DE" dirty="0" err="1"/>
              <a:t>is</a:t>
            </a:r>
            <a:r>
              <a:rPr lang="de-DE" dirty="0"/>
              <a:t> not </a:t>
            </a:r>
            <a:r>
              <a:rPr lang="de-DE" dirty="0" err="1"/>
              <a:t>evidence</a:t>
            </a:r>
            <a:r>
              <a:rPr lang="de-DE" dirty="0"/>
              <a:t> </a:t>
            </a:r>
            <a:r>
              <a:rPr lang="de-DE" dirty="0" err="1"/>
              <a:t>of</a:t>
            </a:r>
            <a:r>
              <a:rPr lang="de-DE" dirty="0"/>
              <a:t> </a:t>
            </a:r>
            <a:r>
              <a:rPr lang="de-DE" dirty="0" err="1"/>
              <a:t>absence</a:t>
            </a:r>
            <a:r>
              <a:rPr lang="de-DE" dirty="0"/>
              <a:t>“)</a:t>
            </a:r>
          </a:p>
          <a:p>
            <a:r>
              <a:rPr lang="de-DE" dirty="0"/>
              <a:t>Ein Kommentar erübrigt sich</a:t>
            </a:r>
          </a:p>
        </p:txBody>
      </p:sp>
    </p:spTree>
    <p:extLst>
      <p:ext uri="{BB962C8B-B14F-4D97-AF65-F5344CB8AC3E}">
        <p14:creationId xmlns:p14="http://schemas.microsoft.com/office/powerpoint/2010/main" val="1404673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667A0D-C343-DA43-9521-E1D4D8422D3F}"/>
              </a:ext>
            </a:extLst>
          </p:cNvPr>
          <p:cNvSpPr>
            <a:spLocks noGrp="1"/>
          </p:cNvSpPr>
          <p:nvPr>
            <p:ph type="title"/>
          </p:nvPr>
        </p:nvSpPr>
        <p:spPr>
          <a:xfrm>
            <a:off x="1141413" y="121920"/>
            <a:ext cx="9905998" cy="1076960"/>
          </a:xfrm>
        </p:spPr>
        <p:txBody>
          <a:bodyPr>
            <a:normAutofit fontScale="90000"/>
          </a:bodyPr>
          <a:lstStyle/>
          <a:p>
            <a:r>
              <a:rPr lang="de-DE" dirty="0"/>
              <a:t>Global Service Summit, Dr. Malone, Erfinder der </a:t>
            </a:r>
            <a:r>
              <a:rPr lang="de-DE" dirty="0" err="1"/>
              <a:t>mrna</a:t>
            </a:r>
            <a:r>
              <a:rPr lang="de-DE" dirty="0"/>
              <a:t>-Technologie</a:t>
            </a:r>
          </a:p>
        </p:txBody>
      </p:sp>
      <p:sp>
        <p:nvSpPr>
          <p:cNvPr id="3" name="Inhaltsplatzhalter 2">
            <a:extLst>
              <a:ext uri="{FF2B5EF4-FFF2-40B4-BE49-F238E27FC236}">
                <a16:creationId xmlns:a16="http://schemas.microsoft.com/office/drawing/2014/main" id="{076C4841-225A-D693-A39B-AE15DE680274}"/>
              </a:ext>
            </a:extLst>
          </p:cNvPr>
          <p:cNvSpPr>
            <a:spLocks noGrp="1"/>
          </p:cNvSpPr>
          <p:nvPr>
            <p:ph idx="1"/>
          </p:nvPr>
        </p:nvSpPr>
        <p:spPr>
          <a:xfrm>
            <a:off x="1141412" y="1076960"/>
            <a:ext cx="9905999" cy="5486400"/>
          </a:xfrm>
        </p:spPr>
        <p:txBody>
          <a:bodyPr/>
          <a:lstStyle/>
          <a:p>
            <a:r>
              <a:rPr lang="de-DE" dirty="0"/>
              <a:t>„…wir müssen annehmen, dass die genbasierten Covid-19-Impfungen weit mehr Schaden als Nutzen anrichten, und für junge Menschen im Verhältnis zum Risiko keinen Nutzen bringen…darüber hinaus zeigen die neuesten Daten, dass die Wahrscheinlichkeit, sich zu infizieren oder zu erkranken oder sogar zu sterben, bei geimpften Menschen höher ist als bei ungeimpften…die Daten zeigen nun, dass diese experimentellen gentherapeutischen Behandlungen nicht nur ihnen selbst, sondern auch ihren Kindern schaden können…sie können ihr Herz, ihr Gehirn, ihre Fortpflanzungsorgane und ihre Lunge schädigen. Dies kann zu einer dauerhaften Schädigung und Invalidisierung ihres Immunsystems führen…“</a:t>
            </a:r>
          </a:p>
        </p:txBody>
      </p:sp>
    </p:spTree>
    <p:extLst>
      <p:ext uri="{BB962C8B-B14F-4D97-AF65-F5344CB8AC3E}">
        <p14:creationId xmlns:p14="http://schemas.microsoft.com/office/powerpoint/2010/main" val="2484484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CEE14-92DC-162D-9476-30C4BCE3C3EB}"/>
              </a:ext>
            </a:extLst>
          </p:cNvPr>
          <p:cNvSpPr>
            <a:spLocks noGrp="1"/>
          </p:cNvSpPr>
          <p:nvPr>
            <p:ph type="title"/>
          </p:nvPr>
        </p:nvSpPr>
        <p:spPr>
          <a:xfrm>
            <a:off x="1141413" y="182880"/>
            <a:ext cx="9905998" cy="914400"/>
          </a:xfrm>
        </p:spPr>
        <p:txBody>
          <a:bodyPr/>
          <a:lstStyle/>
          <a:p>
            <a:r>
              <a:rPr lang="de-DE" dirty="0"/>
              <a:t>Fragen ohne abschließenden Antworten</a:t>
            </a:r>
          </a:p>
        </p:txBody>
      </p:sp>
      <p:sp>
        <p:nvSpPr>
          <p:cNvPr id="3" name="Inhaltsplatzhalter 2">
            <a:extLst>
              <a:ext uri="{FF2B5EF4-FFF2-40B4-BE49-F238E27FC236}">
                <a16:creationId xmlns:a16="http://schemas.microsoft.com/office/drawing/2014/main" id="{9D62FB7D-9037-C81B-0024-DC9E93A9C9F1}"/>
              </a:ext>
            </a:extLst>
          </p:cNvPr>
          <p:cNvSpPr>
            <a:spLocks noGrp="1"/>
          </p:cNvSpPr>
          <p:nvPr>
            <p:ph idx="1"/>
          </p:nvPr>
        </p:nvSpPr>
        <p:spPr>
          <a:xfrm>
            <a:off x="1141412" y="924560"/>
            <a:ext cx="9905999" cy="5750560"/>
          </a:xfrm>
        </p:spPr>
        <p:txBody>
          <a:bodyPr>
            <a:normAutofit fontScale="77500" lnSpcReduction="20000"/>
          </a:bodyPr>
          <a:lstStyle/>
          <a:p>
            <a:r>
              <a:rPr lang="de-DE" dirty="0"/>
              <a:t>Ist das gesundheitliche Risiko von Nebenwirkungen der mRNA- Corona „Impfstoffe“ größer als die Risikoreduzierung für Covid-19- Krankenhausaufenthalte?</a:t>
            </a:r>
          </a:p>
          <a:p>
            <a:r>
              <a:rPr lang="de-DE" dirty="0"/>
              <a:t>Kommen mehr Kinder durch die „Impfung“ zu Tode als durch die eigentliche Infektion?</a:t>
            </a:r>
          </a:p>
          <a:p>
            <a:r>
              <a:rPr lang="de-DE" dirty="0"/>
              <a:t>Enthalten manche „Impfstoffe“ unzulässigerweise tatsächlich </a:t>
            </a:r>
            <a:r>
              <a:rPr lang="de-DE" dirty="0" err="1"/>
              <a:t>Graphenoxid</a:t>
            </a:r>
            <a:r>
              <a:rPr lang="de-DE" dirty="0"/>
              <a:t>?</a:t>
            </a:r>
          </a:p>
          <a:p>
            <a:r>
              <a:rPr lang="de-DE" dirty="0"/>
              <a:t>Ist der Kollateralschaden durch die „politische Therapie“ der „Pandemie“ möglicherweise um ein Vielfaches größer als der Schaden durch die Erkrankung selbst?</a:t>
            </a:r>
          </a:p>
          <a:p>
            <a:r>
              <a:rPr lang="de-DE" dirty="0"/>
              <a:t>Handelte es sich (im Vergleich zu früheren Pandemien wie der mittelalterlichen Pest oder der spanischen Grippe von 1918) überhaupt um ein Krankheitsgeschehen pandemischen Ausmaßes?</a:t>
            </a:r>
          </a:p>
          <a:p>
            <a:r>
              <a:rPr lang="de-DE" dirty="0"/>
              <a:t>Haben einzelne Institutionen wie die WHO oder einzelne Politiker wie z. B. Gesundheitsminister zu viele Befugnisse mit der Möglichkeit zu Machtmissbrauch bei zu wenig externe Kontrolle?</a:t>
            </a:r>
          </a:p>
          <a:p>
            <a:r>
              <a:rPr lang="de-DE" dirty="0"/>
              <a:t>Wurden erfolgreiche Frühbehandlungskonzepte (z.B. des Notfallzentrums All Valley Urgent Care Clinic in El Centro, Kalifornien; nach Angaben von 12.000 behandelten Patienten 99,8% geringeres Sterberisiko als nicht nach dieser Methode behandelte Patienten; Buch „</a:t>
            </a:r>
            <a:r>
              <a:rPr lang="de-DE" dirty="0" err="1"/>
              <a:t>Overcoming</a:t>
            </a:r>
            <a:r>
              <a:rPr lang="de-DE" dirty="0"/>
              <a:t> </a:t>
            </a:r>
            <a:r>
              <a:rPr lang="de-DE" dirty="0" err="1"/>
              <a:t>the</a:t>
            </a:r>
            <a:r>
              <a:rPr lang="de-DE" dirty="0"/>
              <a:t> COVID Darkness“, deutsche Ausgabe „Covid-19- Seit 2020 heilbar“) ignoriert, und kam hierdurch eine nicht unerhebliche Anzahl Betroffener zu Schaden bis hin zum Tod?</a:t>
            </a:r>
          </a:p>
          <a:p>
            <a:r>
              <a:rPr lang="de-DE" dirty="0"/>
              <a:t>Zieht die Bundesregierung Konsequenzen aus dem Evaluierungsbericht des Sachverständigenrats?</a:t>
            </a:r>
          </a:p>
        </p:txBody>
      </p:sp>
    </p:spTree>
    <p:extLst>
      <p:ext uri="{BB962C8B-B14F-4D97-AF65-F5344CB8AC3E}">
        <p14:creationId xmlns:p14="http://schemas.microsoft.com/office/powerpoint/2010/main" val="2287102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70B69-1AE4-E562-6305-5652B749253D}"/>
              </a:ext>
            </a:extLst>
          </p:cNvPr>
          <p:cNvSpPr>
            <a:spLocks noGrp="1"/>
          </p:cNvSpPr>
          <p:nvPr>
            <p:ph type="title"/>
          </p:nvPr>
        </p:nvSpPr>
        <p:spPr/>
        <p:txBody>
          <a:bodyPr/>
          <a:lstStyle/>
          <a:p>
            <a:r>
              <a:rPr lang="de-DE" dirty="0"/>
              <a:t>Interessante Fachbücher zum Thema 1</a:t>
            </a:r>
          </a:p>
        </p:txBody>
      </p:sp>
      <p:sp>
        <p:nvSpPr>
          <p:cNvPr id="3" name="Inhaltsplatzhalter 2">
            <a:extLst>
              <a:ext uri="{FF2B5EF4-FFF2-40B4-BE49-F238E27FC236}">
                <a16:creationId xmlns:a16="http://schemas.microsoft.com/office/drawing/2014/main" id="{C0569425-683D-5044-F37B-D8B857B696FF}"/>
              </a:ext>
            </a:extLst>
          </p:cNvPr>
          <p:cNvSpPr>
            <a:spLocks noGrp="1"/>
          </p:cNvSpPr>
          <p:nvPr>
            <p:ph idx="1"/>
          </p:nvPr>
        </p:nvSpPr>
        <p:spPr>
          <a:xfrm>
            <a:off x="1141412" y="1635760"/>
            <a:ext cx="9905999" cy="4785360"/>
          </a:xfrm>
        </p:spPr>
        <p:txBody>
          <a:bodyPr>
            <a:normAutofit lnSpcReduction="10000"/>
          </a:bodyPr>
          <a:lstStyle/>
          <a:p>
            <a:r>
              <a:rPr lang="de-DE" dirty="0"/>
              <a:t>Dr. Florian Schilling</a:t>
            </a:r>
          </a:p>
          <a:p>
            <a:r>
              <a:rPr lang="de-DE" dirty="0"/>
              <a:t>POST VAKZIN SYNDROM</a:t>
            </a:r>
          </a:p>
          <a:p>
            <a:r>
              <a:rPr lang="de-DE" dirty="0"/>
              <a:t>Handbuch für Geschädigte der Corona- Impfung</a:t>
            </a:r>
          </a:p>
          <a:p>
            <a:r>
              <a:rPr lang="de-DE" dirty="0"/>
              <a:t>ISBN 978-3-347-54463-5</a:t>
            </a:r>
          </a:p>
          <a:p>
            <a:r>
              <a:rPr lang="de-DE" dirty="0"/>
              <a:t>Homepage: www.florianschillingscience.org</a:t>
            </a:r>
          </a:p>
          <a:p>
            <a:endParaRPr lang="de-DE" dirty="0"/>
          </a:p>
          <a:p>
            <a:r>
              <a:rPr lang="de-DE" dirty="0"/>
              <a:t>Dr. Gunter Frank</a:t>
            </a:r>
          </a:p>
          <a:p>
            <a:r>
              <a:rPr lang="de-DE" dirty="0"/>
              <a:t>DER STAATS VIRUS</a:t>
            </a:r>
          </a:p>
          <a:p>
            <a:r>
              <a:rPr lang="de-DE" dirty="0"/>
              <a:t>ISBN 978-3-9819755-9-9</a:t>
            </a:r>
          </a:p>
        </p:txBody>
      </p:sp>
      <p:sp>
        <p:nvSpPr>
          <p:cNvPr id="4" name="Textfeld 3">
            <a:extLst>
              <a:ext uri="{FF2B5EF4-FFF2-40B4-BE49-F238E27FC236}">
                <a16:creationId xmlns:a16="http://schemas.microsoft.com/office/drawing/2014/main" id="{0871AF98-3E57-6F66-7089-EDDC4B2ADEFC}"/>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2223149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BEF4C-4D47-F822-ED14-0627ECE2A434}"/>
              </a:ext>
            </a:extLst>
          </p:cNvPr>
          <p:cNvSpPr>
            <a:spLocks noGrp="1"/>
          </p:cNvSpPr>
          <p:nvPr>
            <p:ph type="title"/>
          </p:nvPr>
        </p:nvSpPr>
        <p:spPr/>
        <p:txBody>
          <a:bodyPr/>
          <a:lstStyle/>
          <a:p>
            <a:r>
              <a:rPr lang="de-DE" dirty="0"/>
              <a:t>Interessante </a:t>
            </a:r>
            <a:r>
              <a:rPr lang="de-DE" dirty="0" err="1"/>
              <a:t>fachBücher</a:t>
            </a:r>
            <a:r>
              <a:rPr lang="de-DE" dirty="0"/>
              <a:t> zum Thema 2</a:t>
            </a:r>
          </a:p>
        </p:txBody>
      </p:sp>
      <p:sp>
        <p:nvSpPr>
          <p:cNvPr id="3" name="Inhaltsplatzhalter 2">
            <a:extLst>
              <a:ext uri="{FF2B5EF4-FFF2-40B4-BE49-F238E27FC236}">
                <a16:creationId xmlns:a16="http://schemas.microsoft.com/office/drawing/2014/main" id="{A509A898-0F7B-EE08-2979-01E73F839CD3}"/>
              </a:ext>
            </a:extLst>
          </p:cNvPr>
          <p:cNvSpPr>
            <a:spLocks noGrp="1"/>
          </p:cNvSpPr>
          <p:nvPr>
            <p:ph idx="1"/>
          </p:nvPr>
        </p:nvSpPr>
        <p:spPr>
          <a:xfrm>
            <a:off x="1141412" y="2249487"/>
            <a:ext cx="9905999" cy="4194856"/>
          </a:xfrm>
        </p:spPr>
        <p:txBody>
          <a:bodyPr/>
          <a:lstStyle/>
          <a:p>
            <a:r>
              <a:rPr lang="de-DE" dirty="0"/>
              <a:t>Dr. Alex Vasquez</a:t>
            </a:r>
          </a:p>
          <a:p>
            <a:r>
              <a:rPr lang="de-DE" dirty="0"/>
              <a:t>Antiviral Nutrition (</a:t>
            </a:r>
            <a:r>
              <a:rPr lang="de-DE" dirty="0" err="1"/>
              <a:t>e-book</a:t>
            </a:r>
            <a:r>
              <a:rPr lang="de-DE" dirty="0"/>
              <a:t>; nur auf englisch verfügbar)</a:t>
            </a:r>
          </a:p>
          <a:p>
            <a:endParaRPr lang="de-DE" dirty="0"/>
          </a:p>
          <a:p>
            <a:r>
              <a:rPr lang="de-DE" dirty="0"/>
              <a:t>Stephen </a:t>
            </a:r>
            <a:r>
              <a:rPr lang="de-DE" dirty="0" err="1"/>
              <a:t>Harrod</a:t>
            </a:r>
            <a:r>
              <a:rPr lang="de-DE" dirty="0"/>
              <a:t> </a:t>
            </a:r>
            <a:r>
              <a:rPr lang="de-DE" dirty="0" err="1"/>
              <a:t>Buhner</a:t>
            </a:r>
            <a:endParaRPr lang="de-DE" dirty="0"/>
          </a:p>
          <a:p>
            <a:r>
              <a:rPr lang="de-DE" dirty="0"/>
              <a:t>Pflanzliche Virenkiller</a:t>
            </a:r>
          </a:p>
          <a:p>
            <a:r>
              <a:rPr lang="de-DE" dirty="0"/>
              <a:t>HERBA PRESS</a:t>
            </a:r>
          </a:p>
          <a:p>
            <a:r>
              <a:rPr lang="de-DE" dirty="0"/>
              <a:t>ISBN 978-3-946245-01-8</a:t>
            </a:r>
          </a:p>
          <a:p>
            <a:endParaRPr lang="de-DE" dirty="0"/>
          </a:p>
        </p:txBody>
      </p:sp>
      <p:sp>
        <p:nvSpPr>
          <p:cNvPr id="4" name="Textfeld 3">
            <a:extLst>
              <a:ext uri="{FF2B5EF4-FFF2-40B4-BE49-F238E27FC236}">
                <a16:creationId xmlns:a16="http://schemas.microsoft.com/office/drawing/2014/main" id="{10BBD383-068F-CBAE-93AF-A9C7A697676B}"/>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5606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E53E9-7B3F-9331-9D20-758372B88D9B}"/>
              </a:ext>
            </a:extLst>
          </p:cNvPr>
          <p:cNvSpPr>
            <a:spLocks noGrp="1"/>
          </p:cNvSpPr>
          <p:nvPr>
            <p:ph type="title"/>
          </p:nvPr>
        </p:nvSpPr>
        <p:spPr/>
        <p:txBody>
          <a:bodyPr/>
          <a:lstStyle/>
          <a:p>
            <a:r>
              <a:rPr lang="de-DE" dirty="0"/>
              <a:t>Interessante Fachbücher zum Thema 3</a:t>
            </a:r>
          </a:p>
        </p:txBody>
      </p:sp>
      <p:sp>
        <p:nvSpPr>
          <p:cNvPr id="3" name="Inhaltsplatzhalter 2">
            <a:extLst>
              <a:ext uri="{FF2B5EF4-FFF2-40B4-BE49-F238E27FC236}">
                <a16:creationId xmlns:a16="http://schemas.microsoft.com/office/drawing/2014/main" id="{F53BF9B4-AAE9-BEC0-37C2-EF1135499DC7}"/>
              </a:ext>
            </a:extLst>
          </p:cNvPr>
          <p:cNvSpPr>
            <a:spLocks noGrp="1"/>
          </p:cNvSpPr>
          <p:nvPr>
            <p:ph idx="1"/>
          </p:nvPr>
        </p:nvSpPr>
        <p:spPr/>
        <p:txBody>
          <a:bodyPr>
            <a:normAutofit fontScale="92500" lnSpcReduction="10000"/>
          </a:bodyPr>
          <a:lstStyle/>
          <a:p>
            <a:r>
              <a:rPr lang="de-DE" dirty="0"/>
              <a:t>Uwe Gröber</a:t>
            </a:r>
          </a:p>
          <a:p>
            <a:r>
              <a:rPr lang="de-DE" dirty="0"/>
              <a:t>COVID-19 und Long-COVID</a:t>
            </a:r>
          </a:p>
          <a:p>
            <a:r>
              <a:rPr lang="de-DE" dirty="0"/>
              <a:t>Wissenschaftliche Verlagsgesellschaft Stuttgart</a:t>
            </a:r>
          </a:p>
          <a:p>
            <a:r>
              <a:rPr lang="de-DE" dirty="0"/>
              <a:t>ISBN 978-3-8047-4229-1</a:t>
            </a:r>
          </a:p>
          <a:p>
            <a:r>
              <a:rPr lang="de-DE" dirty="0"/>
              <a:t>Uwe Gröber</a:t>
            </a:r>
          </a:p>
          <a:p>
            <a:r>
              <a:rPr lang="de-DE" dirty="0"/>
              <a:t>Corona, Influenza u. Co., Patientenratgeber (sehr verständlich verfasst!)</a:t>
            </a:r>
          </a:p>
          <a:p>
            <a:r>
              <a:rPr lang="de-DE" dirty="0"/>
              <a:t>ISBN 9 783804 741966</a:t>
            </a:r>
          </a:p>
        </p:txBody>
      </p:sp>
      <p:sp>
        <p:nvSpPr>
          <p:cNvPr id="4" name="Textfeld 3">
            <a:extLst>
              <a:ext uri="{FF2B5EF4-FFF2-40B4-BE49-F238E27FC236}">
                <a16:creationId xmlns:a16="http://schemas.microsoft.com/office/drawing/2014/main" id="{7D525F36-5829-24DE-3D71-75EB6D3A17F3}"/>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252185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5C77F-1F5E-B337-C3C5-09DCA23ADDA7}"/>
              </a:ext>
            </a:extLst>
          </p:cNvPr>
          <p:cNvSpPr>
            <a:spLocks noGrp="1"/>
          </p:cNvSpPr>
          <p:nvPr>
            <p:ph type="title"/>
          </p:nvPr>
        </p:nvSpPr>
        <p:spPr>
          <a:xfrm>
            <a:off x="1141413" y="609600"/>
            <a:ext cx="5934508" cy="2057400"/>
          </a:xfrm>
        </p:spPr>
        <p:txBody>
          <a:bodyPr/>
          <a:lstStyle/>
          <a:p>
            <a:r>
              <a:rPr lang="de-DE" dirty="0"/>
              <a:t>Buch zur Vorbeugung und Behandlung von corona- </a:t>
            </a:r>
            <a:r>
              <a:rPr lang="de-DE" dirty="0" err="1"/>
              <a:t>infektionen</a:t>
            </a:r>
            <a:endParaRPr lang="de-DE" dirty="0"/>
          </a:p>
        </p:txBody>
      </p:sp>
      <p:pic>
        <p:nvPicPr>
          <p:cNvPr id="6" name="Bildplatzhalter 5">
            <a:extLst>
              <a:ext uri="{FF2B5EF4-FFF2-40B4-BE49-F238E27FC236}">
                <a16:creationId xmlns:a16="http://schemas.microsoft.com/office/drawing/2014/main" id="{F88CAF1F-3E10-0DB2-DFAA-F651C85DB784}"/>
              </a:ext>
            </a:extLst>
          </p:cNvPr>
          <p:cNvPicPr>
            <a:picLocks noGrp="1" noChangeAspect="1"/>
          </p:cNvPicPr>
          <p:nvPr>
            <p:ph type="pic" idx="1"/>
          </p:nvPr>
        </p:nvPicPr>
        <p:blipFill>
          <a:blip r:embed="rId2"/>
          <a:srcRect t="5873" b="5873"/>
          <a:stretch>
            <a:fillRect/>
          </a:stretch>
        </p:blipFill>
        <p:spPr/>
      </p:pic>
      <p:sp>
        <p:nvSpPr>
          <p:cNvPr id="4" name="Textplatzhalter 3">
            <a:extLst>
              <a:ext uri="{FF2B5EF4-FFF2-40B4-BE49-F238E27FC236}">
                <a16:creationId xmlns:a16="http://schemas.microsoft.com/office/drawing/2014/main" id="{3135C238-93C3-909A-C3A8-F587ED88626A}"/>
              </a:ext>
            </a:extLst>
          </p:cNvPr>
          <p:cNvSpPr>
            <a:spLocks noGrp="1"/>
          </p:cNvSpPr>
          <p:nvPr>
            <p:ph type="body" sz="half" idx="2"/>
          </p:nvPr>
        </p:nvSpPr>
        <p:spPr>
          <a:xfrm>
            <a:off x="1141410" y="2797628"/>
            <a:ext cx="5934511" cy="2993571"/>
          </a:xfrm>
        </p:spPr>
        <p:txBody>
          <a:bodyPr/>
          <a:lstStyle/>
          <a:p>
            <a:endParaRPr lang="de-DE" dirty="0"/>
          </a:p>
          <a:p>
            <a:endParaRPr lang="de-DE" dirty="0"/>
          </a:p>
          <a:p>
            <a:endParaRPr lang="de-DE" dirty="0"/>
          </a:p>
          <a:p>
            <a:r>
              <a:rPr lang="de-DE" dirty="0" err="1"/>
              <a:t>BoD</a:t>
            </a:r>
            <a:r>
              <a:rPr lang="de-DE" dirty="0"/>
              <a:t> Verlag, April 2020</a:t>
            </a:r>
          </a:p>
          <a:p>
            <a:endParaRPr lang="de-DE" dirty="0"/>
          </a:p>
          <a:p>
            <a:r>
              <a:rPr lang="de-DE" dirty="0"/>
              <a:t>978-3-7519-0353-0</a:t>
            </a:r>
          </a:p>
        </p:txBody>
      </p:sp>
      <p:sp>
        <p:nvSpPr>
          <p:cNvPr id="5" name="Textfeld 4">
            <a:extLst>
              <a:ext uri="{FF2B5EF4-FFF2-40B4-BE49-F238E27FC236}">
                <a16:creationId xmlns:a16="http://schemas.microsoft.com/office/drawing/2014/main" id="{AACF607B-91E6-91E9-DC9A-28A4A749CE4B}"/>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637330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F8FB9-BEEB-8FC7-4891-17D0410E1D83}"/>
              </a:ext>
            </a:extLst>
          </p:cNvPr>
          <p:cNvSpPr>
            <a:spLocks noGrp="1"/>
          </p:cNvSpPr>
          <p:nvPr>
            <p:ph type="title"/>
          </p:nvPr>
        </p:nvSpPr>
        <p:spPr/>
        <p:txBody>
          <a:bodyPr/>
          <a:lstStyle/>
          <a:p>
            <a:r>
              <a:rPr lang="de-DE" dirty="0"/>
              <a:t>Fachbuch für alle chronisch kranken</a:t>
            </a:r>
          </a:p>
        </p:txBody>
      </p:sp>
      <p:pic>
        <p:nvPicPr>
          <p:cNvPr id="6" name="Bildplatzhalter 5">
            <a:extLst>
              <a:ext uri="{FF2B5EF4-FFF2-40B4-BE49-F238E27FC236}">
                <a16:creationId xmlns:a16="http://schemas.microsoft.com/office/drawing/2014/main" id="{0F71E958-5A23-5E10-773E-AEE07F95DCD6}"/>
              </a:ext>
            </a:extLst>
          </p:cNvPr>
          <p:cNvPicPr>
            <a:picLocks noGrp="1" noChangeAspect="1"/>
          </p:cNvPicPr>
          <p:nvPr>
            <p:ph type="pic" idx="1"/>
          </p:nvPr>
        </p:nvPicPr>
        <p:blipFill>
          <a:blip r:embed="rId2"/>
          <a:srcRect t="4555" b="4555"/>
          <a:stretch>
            <a:fillRect/>
          </a:stretch>
        </p:blipFill>
        <p:spPr/>
      </p:pic>
      <p:sp>
        <p:nvSpPr>
          <p:cNvPr id="4" name="Textplatzhalter 3">
            <a:extLst>
              <a:ext uri="{FF2B5EF4-FFF2-40B4-BE49-F238E27FC236}">
                <a16:creationId xmlns:a16="http://schemas.microsoft.com/office/drawing/2014/main" id="{2CF8D839-963E-2B98-C3E1-AF8D37E6B8C7}"/>
              </a:ext>
            </a:extLst>
          </p:cNvPr>
          <p:cNvSpPr>
            <a:spLocks noGrp="1"/>
          </p:cNvSpPr>
          <p:nvPr>
            <p:ph type="body" sz="half" idx="2"/>
          </p:nvPr>
        </p:nvSpPr>
        <p:spPr/>
        <p:txBody>
          <a:bodyPr/>
          <a:lstStyle/>
          <a:p>
            <a:endParaRPr lang="de-DE" dirty="0"/>
          </a:p>
          <a:p>
            <a:endParaRPr lang="de-DE" dirty="0"/>
          </a:p>
          <a:p>
            <a:endParaRPr lang="de-DE" dirty="0"/>
          </a:p>
          <a:p>
            <a:r>
              <a:rPr lang="de-DE" dirty="0" err="1"/>
              <a:t>BoD</a:t>
            </a:r>
            <a:r>
              <a:rPr lang="de-DE" dirty="0"/>
              <a:t> Verlag, Juli 2020</a:t>
            </a:r>
          </a:p>
          <a:p>
            <a:endParaRPr lang="de-DE" dirty="0"/>
          </a:p>
          <a:p>
            <a:r>
              <a:rPr lang="de-DE" dirty="0"/>
              <a:t>ISBN 9 783751 932073</a:t>
            </a:r>
          </a:p>
        </p:txBody>
      </p:sp>
      <p:sp>
        <p:nvSpPr>
          <p:cNvPr id="5" name="Textfeld 4">
            <a:extLst>
              <a:ext uri="{FF2B5EF4-FFF2-40B4-BE49-F238E27FC236}">
                <a16:creationId xmlns:a16="http://schemas.microsoft.com/office/drawing/2014/main" id="{D7FCB92E-8D75-9DEC-E480-2A9A2D0ED0A9}"/>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27088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02B87-6D20-C399-9B2E-C8853B620235}"/>
              </a:ext>
            </a:extLst>
          </p:cNvPr>
          <p:cNvSpPr>
            <a:spLocks noGrp="1"/>
          </p:cNvSpPr>
          <p:nvPr>
            <p:ph type="title"/>
          </p:nvPr>
        </p:nvSpPr>
        <p:spPr/>
        <p:txBody>
          <a:bodyPr/>
          <a:lstStyle/>
          <a:p>
            <a:r>
              <a:rPr lang="de-DE" dirty="0"/>
              <a:t>Für </a:t>
            </a:r>
            <a:r>
              <a:rPr lang="de-DE" dirty="0" err="1"/>
              <a:t>menschen</a:t>
            </a:r>
            <a:r>
              <a:rPr lang="de-DE" dirty="0"/>
              <a:t>, die noch selbst denken und entscheiden</a:t>
            </a:r>
          </a:p>
        </p:txBody>
      </p:sp>
      <p:pic>
        <p:nvPicPr>
          <p:cNvPr id="6" name="Bildplatzhalter 5" descr="Ein Bild, das Text enthält.&#10;&#10;Automatisch generierte Beschreibung">
            <a:extLst>
              <a:ext uri="{FF2B5EF4-FFF2-40B4-BE49-F238E27FC236}">
                <a16:creationId xmlns:a16="http://schemas.microsoft.com/office/drawing/2014/main" id="{39ECE4E9-70A7-F715-37B2-DE3D0CDC05AC}"/>
              </a:ext>
            </a:extLst>
          </p:cNvPr>
          <p:cNvPicPr>
            <a:picLocks noGrp="1" noChangeAspect="1"/>
          </p:cNvPicPr>
          <p:nvPr>
            <p:ph type="pic" idx="1"/>
          </p:nvPr>
        </p:nvPicPr>
        <p:blipFill>
          <a:blip r:embed="rId2"/>
          <a:srcRect t="5033" b="5033"/>
          <a:stretch>
            <a:fillRect/>
          </a:stretch>
        </p:blipFill>
        <p:spPr/>
      </p:pic>
      <p:sp>
        <p:nvSpPr>
          <p:cNvPr id="4" name="Textplatzhalter 3">
            <a:extLst>
              <a:ext uri="{FF2B5EF4-FFF2-40B4-BE49-F238E27FC236}">
                <a16:creationId xmlns:a16="http://schemas.microsoft.com/office/drawing/2014/main" id="{4FEBABDA-92C0-14DD-4620-0D73A2F2E44D}"/>
              </a:ext>
            </a:extLst>
          </p:cNvPr>
          <p:cNvSpPr>
            <a:spLocks noGrp="1"/>
          </p:cNvSpPr>
          <p:nvPr>
            <p:ph type="body" sz="half" idx="2"/>
          </p:nvPr>
        </p:nvSpPr>
        <p:spPr/>
        <p:txBody>
          <a:bodyPr/>
          <a:lstStyle/>
          <a:p>
            <a:endParaRPr lang="de-DE" dirty="0"/>
          </a:p>
          <a:p>
            <a:endParaRPr lang="de-DE" dirty="0"/>
          </a:p>
          <a:p>
            <a:r>
              <a:rPr lang="de-DE" dirty="0" err="1"/>
              <a:t>BoD</a:t>
            </a:r>
            <a:r>
              <a:rPr lang="de-DE" dirty="0"/>
              <a:t> Verlag, 2018</a:t>
            </a:r>
          </a:p>
          <a:p>
            <a:endParaRPr lang="de-DE" dirty="0"/>
          </a:p>
          <a:p>
            <a:r>
              <a:rPr lang="de-DE" dirty="0"/>
              <a:t>ISBN 978-3-7481-0942-6</a:t>
            </a:r>
          </a:p>
        </p:txBody>
      </p:sp>
      <p:sp>
        <p:nvSpPr>
          <p:cNvPr id="5" name="Textfeld 4">
            <a:extLst>
              <a:ext uri="{FF2B5EF4-FFF2-40B4-BE49-F238E27FC236}">
                <a16:creationId xmlns:a16="http://schemas.microsoft.com/office/drawing/2014/main" id="{BA505A25-C475-F707-24CD-385B7244DEEC}"/>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22196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E001B-AABA-BF88-2B06-D3AE9400988D}"/>
              </a:ext>
            </a:extLst>
          </p:cNvPr>
          <p:cNvSpPr>
            <a:spLocks noGrp="1"/>
          </p:cNvSpPr>
          <p:nvPr>
            <p:ph type="title"/>
          </p:nvPr>
        </p:nvSpPr>
        <p:spPr/>
        <p:txBody>
          <a:bodyPr/>
          <a:lstStyle/>
          <a:p>
            <a:r>
              <a:rPr lang="de-DE" dirty="0"/>
              <a:t>Gibt es Corona-impfschäden wirklich?</a:t>
            </a:r>
          </a:p>
        </p:txBody>
      </p:sp>
      <p:sp>
        <p:nvSpPr>
          <p:cNvPr id="3" name="Inhaltsplatzhalter 2">
            <a:extLst>
              <a:ext uri="{FF2B5EF4-FFF2-40B4-BE49-F238E27FC236}">
                <a16:creationId xmlns:a16="http://schemas.microsoft.com/office/drawing/2014/main" id="{7DF319B6-696C-CDA9-7202-B7F57833A9B2}"/>
              </a:ext>
            </a:extLst>
          </p:cNvPr>
          <p:cNvSpPr>
            <a:spLocks noGrp="1"/>
          </p:cNvSpPr>
          <p:nvPr>
            <p:ph idx="1"/>
          </p:nvPr>
        </p:nvSpPr>
        <p:spPr/>
        <p:txBody>
          <a:bodyPr/>
          <a:lstStyle/>
          <a:p>
            <a:r>
              <a:rPr lang="de-DE" dirty="0"/>
              <a:t>Nein!!</a:t>
            </a:r>
          </a:p>
          <a:p>
            <a:r>
              <a:rPr lang="de-DE" dirty="0"/>
              <a:t>Warum ist das so?</a:t>
            </a:r>
          </a:p>
          <a:p>
            <a:r>
              <a:rPr lang="de-DE" dirty="0"/>
              <a:t>Es gibt bis heute keine Impfung gegen </a:t>
            </a:r>
            <a:r>
              <a:rPr lang="de-DE" dirty="0" err="1"/>
              <a:t>Corone</a:t>
            </a:r>
            <a:r>
              <a:rPr lang="de-DE" dirty="0"/>
              <a:t> (z.B. Totimpfstoff, Lebendimpfstoff), sondern nur eine experimentelle Gentherapie (mRNA-, Vektor- und Protein basiert; Quelle: Der Internist 2022- 63:666- 679)!!</a:t>
            </a:r>
          </a:p>
        </p:txBody>
      </p:sp>
      <p:sp>
        <p:nvSpPr>
          <p:cNvPr id="4" name="Textfeld 3">
            <a:extLst>
              <a:ext uri="{FF2B5EF4-FFF2-40B4-BE49-F238E27FC236}">
                <a16:creationId xmlns:a16="http://schemas.microsoft.com/office/drawing/2014/main" id="{715B62BA-FF8E-43C5-0F06-569CF856AD3A}"/>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204461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93D80-7B11-2D0E-7221-C2EAE3EEC329}"/>
              </a:ext>
            </a:extLst>
          </p:cNvPr>
          <p:cNvSpPr>
            <a:spLocks noGrp="1"/>
          </p:cNvSpPr>
          <p:nvPr>
            <p:ph type="title"/>
          </p:nvPr>
        </p:nvSpPr>
        <p:spPr/>
        <p:txBody>
          <a:bodyPr/>
          <a:lstStyle/>
          <a:p>
            <a:r>
              <a:rPr lang="de-DE" dirty="0"/>
              <a:t>Was bewirkt diese experimentelle Gentherapie?</a:t>
            </a:r>
          </a:p>
        </p:txBody>
      </p:sp>
      <p:sp>
        <p:nvSpPr>
          <p:cNvPr id="3" name="Inhaltsplatzhalter 2">
            <a:extLst>
              <a:ext uri="{FF2B5EF4-FFF2-40B4-BE49-F238E27FC236}">
                <a16:creationId xmlns:a16="http://schemas.microsoft.com/office/drawing/2014/main" id="{35D90086-4A49-622C-C239-BE12DA4775C3}"/>
              </a:ext>
            </a:extLst>
          </p:cNvPr>
          <p:cNvSpPr>
            <a:spLocks noGrp="1"/>
          </p:cNvSpPr>
          <p:nvPr>
            <p:ph idx="1"/>
          </p:nvPr>
        </p:nvSpPr>
        <p:spPr/>
        <p:txBody>
          <a:bodyPr>
            <a:normAutofit fontScale="92500" lnSpcReduction="10000"/>
          </a:bodyPr>
          <a:lstStyle/>
          <a:p>
            <a:r>
              <a:rPr lang="de-DE" dirty="0"/>
              <a:t>Die Wirkungen werden wie bei Medikamenten unterschieden in erwünschte und erwartete, sowie in</a:t>
            </a:r>
          </a:p>
          <a:p>
            <a:r>
              <a:rPr lang="de-DE" dirty="0"/>
              <a:t>Unerwünschte und unerwartete Wirkungen (die letzten beiden werden als  Nebenwirkung bezeichnet)</a:t>
            </a:r>
          </a:p>
          <a:p>
            <a:r>
              <a:rPr lang="de-DE" dirty="0"/>
              <a:t>Sowohl die erwünschten als auch die unerwünschten Wirkungen ergeben sich aus den biologischen bekannten Wirkmechanismen der eingesetzten Wirkstoffe</a:t>
            </a:r>
          </a:p>
          <a:p>
            <a:r>
              <a:rPr lang="de-DE" dirty="0"/>
              <a:t>Zahlreiche Mechanismen sind der Corona-Infektion und der experimentellen Gentherapie gemeinsam bezüglich Nebenwirkungen und Komplikationen</a:t>
            </a:r>
          </a:p>
        </p:txBody>
      </p:sp>
      <p:sp>
        <p:nvSpPr>
          <p:cNvPr id="4" name="Textfeld 3">
            <a:extLst>
              <a:ext uri="{FF2B5EF4-FFF2-40B4-BE49-F238E27FC236}">
                <a16:creationId xmlns:a16="http://schemas.microsoft.com/office/drawing/2014/main" id="{7518D529-AC97-2C8B-FD51-2A637A99E974}"/>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106896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7CD85-0AD9-EAE4-D80D-635A5E68FB2E}"/>
              </a:ext>
            </a:extLst>
          </p:cNvPr>
          <p:cNvSpPr>
            <a:spLocks noGrp="1"/>
          </p:cNvSpPr>
          <p:nvPr>
            <p:ph type="title"/>
          </p:nvPr>
        </p:nvSpPr>
        <p:spPr/>
        <p:txBody>
          <a:bodyPr/>
          <a:lstStyle/>
          <a:p>
            <a:r>
              <a:rPr lang="de-DE" dirty="0"/>
              <a:t>Gemeinsamkeiten „</a:t>
            </a:r>
            <a:r>
              <a:rPr lang="de-DE" dirty="0" err="1"/>
              <a:t>impfung</a:t>
            </a:r>
            <a:r>
              <a:rPr lang="de-DE" dirty="0"/>
              <a:t>“/</a:t>
            </a:r>
            <a:r>
              <a:rPr lang="de-DE" dirty="0" err="1"/>
              <a:t>infektion</a:t>
            </a:r>
            <a:endParaRPr lang="de-DE" dirty="0"/>
          </a:p>
        </p:txBody>
      </p:sp>
      <p:sp>
        <p:nvSpPr>
          <p:cNvPr id="3" name="Inhaltsplatzhalter 2">
            <a:extLst>
              <a:ext uri="{FF2B5EF4-FFF2-40B4-BE49-F238E27FC236}">
                <a16:creationId xmlns:a16="http://schemas.microsoft.com/office/drawing/2014/main" id="{927218CA-4FE4-54D3-D209-EF416A802EF1}"/>
              </a:ext>
            </a:extLst>
          </p:cNvPr>
          <p:cNvSpPr>
            <a:spLocks noGrp="1"/>
          </p:cNvSpPr>
          <p:nvPr>
            <p:ph idx="1"/>
          </p:nvPr>
        </p:nvSpPr>
        <p:spPr/>
        <p:txBody>
          <a:bodyPr>
            <a:normAutofit fontScale="92500"/>
          </a:bodyPr>
          <a:lstStyle/>
          <a:p>
            <a:r>
              <a:rPr lang="de-DE" dirty="0"/>
              <a:t>Identische </a:t>
            </a:r>
            <a:r>
              <a:rPr lang="de-DE" dirty="0" err="1"/>
              <a:t>antigene</a:t>
            </a:r>
            <a:r>
              <a:rPr lang="de-DE" dirty="0"/>
              <a:t> Strukturen (</a:t>
            </a:r>
            <a:r>
              <a:rPr lang="de-DE" dirty="0" err="1"/>
              <a:t>Angriffziele</a:t>
            </a:r>
            <a:r>
              <a:rPr lang="de-DE" dirty="0"/>
              <a:t> für unsere Abwehr), insbesondere das allseits bekannte Spike Protein</a:t>
            </a:r>
          </a:p>
          <a:p>
            <a:r>
              <a:rPr lang="de-DE" dirty="0"/>
              <a:t>Das originale Virus (Achtung: das Covid-19-CoronaVirus wurde tatsächlich noch nie isoliert, angezüchtet und in Kontrollexperimenten abgesichert nachgewiesen, sondern entstand mit Hilfe von Computer Software- Simulationen!) bietet unserer Abwehr insgesamt ca. 30 unterschiedliche Angriffsziele</a:t>
            </a:r>
          </a:p>
          <a:p>
            <a:r>
              <a:rPr lang="de-DE" dirty="0"/>
              <a:t>Mit dem Spike Protein dockt das Virus an den Zellen unserer Atemwege an (an den sog. ACE- Rezeptoren; die grobe Beschreibung genügt hier)</a:t>
            </a:r>
          </a:p>
        </p:txBody>
      </p:sp>
      <p:sp>
        <p:nvSpPr>
          <p:cNvPr id="4" name="Textfeld 3">
            <a:extLst>
              <a:ext uri="{FF2B5EF4-FFF2-40B4-BE49-F238E27FC236}">
                <a16:creationId xmlns:a16="http://schemas.microsoft.com/office/drawing/2014/main" id="{18415094-92FE-74A0-FAF4-1E95DD0FC7A5}"/>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388393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E8509-647C-47BE-68B0-20A805F2F6B0}"/>
              </a:ext>
            </a:extLst>
          </p:cNvPr>
          <p:cNvSpPr>
            <a:spLocks noGrp="1"/>
          </p:cNvSpPr>
          <p:nvPr>
            <p:ph type="title"/>
          </p:nvPr>
        </p:nvSpPr>
        <p:spPr/>
        <p:txBody>
          <a:bodyPr/>
          <a:lstStyle/>
          <a:p>
            <a:r>
              <a:rPr lang="de-DE" dirty="0"/>
              <a:t>Was bewirkt das angedockte Spike Protein?</a:t>
            </a:r>
          </a:p>
        </p:txBody>
      </p:sp>
      <p:sp>
        <p:nvSpPr>
          <p:cNvPr id="3" name="Inhaltsplatzhalter 2">
            <a:extLst>
              <a:ext uri="{FF2B5EF4-FFF2-40B4-BE49-F238E27FC236}">
                <a16:creationId xmlns:a16="http://schemas.microsoft.com/office/drawing/2014/main" id="{AB9096FA-FAD0-1936-681B-8B6551601F53}"/>
              </a:ext>
            </a:extLst>
          </p:cNvPr>
          <p:cNvSpPr>
            <a:spLocks noGrp="1"/>
          </p:cNvSpPr>
          <p:nvPr>
            <p:ph idx="1"/>
          </p:nvPr>
        </p:nvSpPr>
        <p:spPr>
          <a:xfrm>
            <a:off x="1141412" y="1788160"/>
            <a:ext cx="9905999" cy="4451321"/>
          </a:xfrm>
        </p:spPr>
        <p:txBody>
          <a:bodyPr>
            <a:normAutofit fontScale="85000" lnSpcReduction="20000"/>
          </a:bodyPr>
          <a:lstStyle/>
          <a:p>
            <a:r>
              <a:rPr lang="de-DE" dirty="0"/>
              <a:t>Es werden entzündliche Signalwege kaskadenförmig in Gang gesetzt (bekannt seit mindestens 2015!!)</a:t>
            </a:r>
          </a:p>
          <a:p>
            <a:r>
              <a:rPr lang="de-DE" dirty="0"/>
              <a:t>Meistens bleibt die Entzündungsreaktion auf die Atemwege begrenzt( (mit leichten Symptomen oder auch unbemerkt; manchmal auch schwerwiegend)</a:t>
            </a:r>
          </a:p>
          <a:p>
            <a:r>
              <a:rPr lang="de-DE" dirty="0"/>
              <a:t>Bei einem geringen Prozentsatz der Infizierten kommt es zu einer Ausdehnung/Ausbreitung der Entzündung, im ungünstigsten Fall auf den ganzen Körper (Sepsis; im Volksmund „Blutvergiftung“), also ein potentiell lebensbedrohlicher Zustand</a:t>
            </a:r>
          </a:p>
          <a:p>
            <a:r>
              <a:rPr lang="de-DE" dirty="0"/>
              <a:t>Klinisch schwer Erkrankte brauchen in der Regel eine Behandlung im Krankenhaus mit allen Versorgungsmöglichkeiten bis hin zur Betreuung/Behandlung auf einer Intensivstation</a:t>
            </a:r>
          </a:p>
          <a:p>
            <a:r>
              <a:rPr lang="de-DE" dirty="0"/>
              <a:t>Aktuell (Omikron-Variante) ca. 0,1% Sterblichkeit (Vergleich Influenza: ca. 0,15%)</a:t>
            </a:r>
          </a:p>
          <a:p>
            <a:r>
              <a:rPr lang="de-DE" dirty="0"/>
              <a:t>Anders ausgedrückt: 99,9% der Infizierten überleben die Infektion (ist das viel, ist das wenig? Ist das bedrohlich oder eher eine gute Nachricht?)</a:t>
            </a:r>
          </a:p>
        </p:txBody>
      </p:sp>
      <p:sp>
        <p:nvSpPr>
          <p:cNvPr id="4" name="Textfeld 3">
            <a:extLst>
              <a:ext uri="{FF2B5EF4-FFF2-40B4-BE49-F238E27FC236}">
                <a16:creationId xmlns:a16="http://schemas.microsoft.com/office/drawing/2014/main" id="{9E1E1DEA-99C2-9FC7-9C40-1568E8E9FCF8}"/>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1066139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6BDED-8AFE-FD3B-1292-1862005D8533}"/>
              </a:ext>
            </a:extLst>
          </p:cNvPr>
          <p:cNvSpPr>
            <a:spLocks noGrp="1"/>
          </p:cNvSpPr>
          <p:nvPr>
            <p:ph type="title"/>
          </p:nvPr>
        </p:nvSpPr>
        <p:spPr/>
        <p:txBody>
          <a:bodyPr/>
          <a:lstStyle/>
          <a:p>
            <a:r>
              <a:rPr lang="de-DE" dirty="0"/>
              <a:t>Was bewirkt die experimentelle Gentherapie?</a:t>
            </a:r>
          </a:p>
        </p:txBody>
      </p:sp>
      <p:sp>
        <p:nvSpPr>
          <p:cNvPr id="3" name="Inhaltsplatzhalter 2">
            <a:extLst>
              <a:ext uri="{FF2B5EF4-FFF2-40B4-BE49-F238E27FC236}">
                <a16:creationId xmlns:a16="http://schemas.microsoft.com/office/drawing/2014/main" id="{82AB5947-9F84-32C8-6945-6A796C0CBE36}"/>
              </a:ext>
            </a:extLst>
          </p:cNvPr>
          <p:cNvSpPr>
            <a:spLocks noGrp="1"/>
          </p:cNvSpPr>
          <p:nvPr>
            <p:ph idx="1"/>
          </p:nvPr>
        </p:nvSpPr>
        <p:spPr>
          <a:xfrm>
            <a:off x="1141412" y="1788160"/>
            <a:ext cx="9905999" cy="4348479"/>
          </a:xfrm>
        </p:spPr>
        <p:txBody>
          <a:bodyPr>
            <a:normAutofit fontScale="85000" lnSpcReduction="10000"/>
          </a:bodyPr>
          <a:lstStyle/>
          <a:p>
            <a:r>
              <a:rPr lang="de-DE" dirty="0"/>
              <a:t>Gespritzt wird die Bauanleitung für die Herstellung des Spike-Proteins, oder von bis zu 3 unterschiedlichen Proteinen des Virus, oder einzelne Proteine in fertiger Form</a:t>
            </a:r>
          </a:p>
          <a:p>
            <a:r>
              <a:rPr lang="de-DE" dirty="0"/>
              <a:t>Vom Injektionsort wandert die in Nanopartikel verpackte Bauanleitung (mRNA) in jede beliebige erreichbare Zelle (z.B. Endothel, z.B. Muskelzelle, z.B. Lymphknoten, z.B. Darmzelle, z.B. Abwehrzellen wie Monozyten, z.B. Gehirnzellen)</a:t>
            </a:r>
          </a:p>
          <a:p>
            <a:r>
              <a:rPr lang="de-DE" dirty="0"/>
              <a:t>Durch die „Verpackung (Nanopartikel)“ stellt die Wand unserer Zellen kein Hindernis dar</a:t>
            </a:r>
          </a:p>
          <a:p>
            <a:r>
              <a:rPr lang="de-DE" dirty="0"/>
              <a:t>Im Inneren der Zelle wandert die mRNA (Bauanleitung) zur Eiweißfabrik unserer Zellen, den sog. Ribosomen</a:t>
            </a:r>
          </a:p>
          <a:p>
            <a:r>
              <a:rPr lang="de-DE" dirty="0"/>
              <a:t>An den Ribosomen beginnt sofort die Übersetzung der Bauanleitung in die Herstellung des originalen Spike-Proteins, wenn es ungünstig läuft ohne zeitliche Begrenzung und ohne Begrenzung der Menge (so nicht geplant von den Erfindern)</a:t>
            </a:r>
          </a:p>
        </p:txBody>
      </p:sp>
      <p:sp>
        <p:nvSpPr>
          <p:cNvPr id="4" name="Textfeld 3">
            <a:extLst>
              <a:ext uri="{FF2B5EF4-FFF2-40B4-BE49-F238E27FC236}">
                <a16:creationId xmlns:a16="http://schemas.microsoft.com/office/drawing/2014/main" id="{CD4BE1A9-749D-B32A-B681-156FC13C09B2}"/>
              </a:ext>
            </a:extLst>
          </p:cNvPr>
          <p:cNvSpPr txBox="1"/>
          <p:nvPr/>
        </p:nvSpPr>
        <p:spPr>
          <a:xfrm>
            <a:off x="10038080" y="6421120"/>
            <a:ext cx="1821781" cy="276999"/>
          </a:xfrm>
          <a:prstGeom prst="rect">
            <a:avLst/>
          </a:prstGeom>
          <a:noFill/>
        </p:spPr>
        <p:txBody>
          <a:bodyPr wrap="none" rtlCol="0">
            <a:spAutoFit/>
          </a:bodyPr>
          <a:lstStyle/>
          <a:p>
            <a:r>
              <a:rPr lang="de-DE" sz="1200" dirty="0"/>
              <a:t>© Dr. med. Günter Seibold</a:t>
            </a:r>
          </a:p>
        </p:txBody>
      </p:sp>
    </p:spTree>
    <p:extLst>
      <p:ext uri="{BB962C8B-B14F-4D97-AF65-F5344CB8AC3E}">
        <p14:creationId xmlns:p14="http://schemas.microsoft.com/office/powerpoint/2010/main" val="1984941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altkreis">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TM04033919[[fn=Schaltkreis]]</Template>
  <TotalTime>0</TotalTime>
  <Words>3034</Words>
  <Application>Microsoft Office PowerPoint</Application>
  <PresentationFormat>Breitbild</PresentationFormat>
  <Paragraphs>246</Paragraphs>
  <Slides>37</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37</vt:i4>
      </vt:variant>
    </vt:vector>
  </HeadingPairs>
  <TitlesOfParts>
    <vt:vector size="40" baseType="lpstr">
      <vt:lpstr>Arial</vt:lpstr>
      <vt:lpstr>Tw Cen MT</vt:lpstr>
      <vt:lpstr>Schaltkreis</vt:lpstr>
      <vt:lpstr>Was ist dran an impfschäden?</vt:lpstr>
      <vt:lpstr>Welche quellen wurden verwendet?</vt:lpstr>
      <vt:lpstr>Zitat von Fjodor Michailowitsch dostojewski, 1821-1881</vt:lpstr>
      <vt:lpstr>Für menschen, die noch selbst denken und entscheiden</vt:lpstr>
      <vt:lpstr>Gibt es Corona-impfschäden wirklich?</vt:lpstr>
      <vt:lpstr>Was bewirkt diese experimentelle Gentherapie?</vt:lpstr>
      <vt:lpstr>Gemeinsamkeiten „impfung“/infektion</vt:lpstr>
      <vt:lpstr>Was bewirkt das angedockte Spike Protein?</vt:lpstr>
      <vt:lpstr>Was bewirkt die experimentelle Gentherapie?</vt:lpstr>
      <vt:lpstr>Was passiert mit dem im körper hergestellten spike-Protein (1)?</vt:lpstr>
      <vt:lpstr>Was passiert mit dem im Körper hergestellten Spike-protein (2)?</vt:lpstr>
      <vt:lpstr>Was passiert beim aufeinandertreffen des Spike-Proteins auf Blutzellen (1)?</vt:lpstr>
      <vt:lpstr>Was passiert beim aufeinandertreffen des Spike-Proteins auf Blutzellen (2)?</vt:lpstr>
      <vt:lpstr>Was passiert beim aufeinandertreffen des Spike-Proteins auf Blutzellen (3)?</vt:lpstr>
      <vt:lpstr>Zu erwartende und beobachtete folgen (akut)</vt:lpstr>
      <vt:lpstr>Zu erwartende und beobachtete folgen (subakut, chronisch 1)</vt:lpstr>
      <vt:lpstr>Zu erwartende und beobachtete folgen (subakut, chronisch 2)</vt:lpstr>
      <vt:lpstr>18. Sicherheitsbericht des Pei (veröffentlicht am 04.05.2022)</vt:lpstr>
      <vt:lpstr>Ergebnis einer Anfrage aus dem Bundestag vom 21.03.2022 an die kassenärztliche Bundesvereinigung zu Kodierten Nebenwirkungen nach coronaImpfung in der Vorstellung bei niedergelassenen kassenÄrzten (privatärzte nicht erfasst)</vt:lpstr>
      <vt:lpstr>Repräsentative Umfrage von steve kirsch zu Impfschäden der Corona- impfung</vt:lpstr>
      <vt:lpstr>Exkurs Dmed Datenbank 2021 (veröffentlicht durch die Armee-Veteranin Pam Long)</vt:lpstr>
      <vt:lpstr>Studie zu jungen menschen in der dauerkrise“jugend in Deutschland“, märz 22</vt:lpstr>
      <vt:lpstr>Eudra Vigilance 23.04.2022 </vt:lpstr>
      <vt:lpstr>EUDRA Vigilance 25.06.2022</vt:lpstr>
      <vt:lpstr>Sören Broström Generaldirektor der dänischen Gesundheitsbehörde</vt:lpstr>
      <vt:lpstr>Oxford- Studie von ende januar 2022</vt:lpstr>
      <vt:lpstr>New england journal of medicine, julie Boucau et al. (2022). Titel: „duration of shedding of culturable virus in sars- cov-2 omikron (b1) infection.“</vt:lpstr>
      <vt:lpstr>„drosten- studie“ vom april 2020</vt:lpstr>
      <vt:lpstr>nebenschauplätze</vt:lpstr>
      <vt:lpstr>Vorstellung des Coronamassnahmen- Evaluierungsberichts am 01.Juli 2022</vt:lpstr>
      <vt:lpstr>Global Service Summit, Dr. Malone, Erfinder der mrna-Technologie</vt:lpstr>
      <vt:lpstr>Fragen ohne abschließenden Antworten</vt:lpstr>
      <vt:lpstr>Interessante Fachbücher zum Thema 1</vt:lpstr>
      <vt:lpstr>Interessante fachBücher zum Thema 2</vt:lpstr>
      <vt:lpstr>Interessante Fachbücher zum Thema 3</vt:lpstr>
      <vt:lpstr>Buch zur Vorbeugung und Behandlung von corona- infektionen</vt:lpstr>
      <vt:lpstr>Fachbuch für alle chronisch kranken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Gibt es impfschäden wirklich?</dc:title>
  <dc:creator>Ursula Seibold</dc:creator>
  <cp:lastModifiedBy>Ursula Seibold</cp:lastModifiedBy>
  <cp:revision>122</cp:revision>
  <dcterms:created xsi:type="dcterms:W3CDTF">2022-05-31T17:38:03Z</dcterms:created>
  <dcterms:modified xsi:type="dcterms:W3CDTF">2022-07-21T17:42:03Z</dcterms:modified>
</cp:coreProperties>
</file>